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351" r:id="rId3"/>
    <p:sldId id="377" r:id="rId4"/>
    <p:sldId id="387" r:id="rId5"/>
    <p:sldId id="390" r:id="rId6"/>
    <p:sldId id="388" r:id="rId7"/>
    <p:sldId id="389" r:id="rId8"/>
    <p:sldId id="391" r:id="rId9"/>
    <p:sldId id="392" r:id="rId10"/>
    <p:sldId id="384" r:id="rId11"/>
    <p:sldId id="394" r:id="rId12"/>
    <p:sldId id="393" r:id="rId13"/>
    <p:sldId id="395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383" r:id="rId33"/>
    <p:sldId id="363" r:id="rId34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F9A"/>
    <a:srgbClr val="A31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 autoAdjust="0"/>
    <p:restoredTop sz="94660"/>
  </p:normalViewPr>
  <p:slideViewPr>
    <p:cSldViewPr>
      <p:cViewPr varScale="1">
        <p:scale>
          <a:sx n="85" d="100"/>
          <a:sy n="85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652AA-2C20-41B2-9C7D-A38A9D00026A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SG"/>
        </a:p>
      </dgm:t>
    </dgm:pt>
    <dgm:pt modelId="{5CCF1FEE-2A50-4780-94B5-D4BC302C5F15}">
      <dgm:prSet phldrT="[Text]"/>
      <dgm:spPr/>
      <dgm:t>
        <a:bodyPr/>
        <a:lstStyle/>
        <a:p>
          <a:r>
            <a:rPr lang="en-SG" dirty="0" err="1"/>
            <a:t>Rekod</a:t>
          </a:r>
          <a:endParaRPr lang="en-SG" dirty="0"/>
        </a:p>
      </dgm:t>
    </dgm:pt>
    <dgm:pt modelId="{FDA1B17A-B60B-4F29-B455-8524D9EC8BDA}" type="parTrans" cxnId="{3B3FFB51-97C9-40F1-BDB1-AFE2C3155B59}">
      <dgm:prSet/>
      <dgm:spPr/>
      <dgm:t>
        <a:bodyPr/>
        <a:lstStyle/>
        <a:p>
          <a:endParaRPr lang="en-SG"/>
        </a:p>
      </dgm:t>
    </dgm:pt>
    <dgm:pt modelId="{A267DC63-EBD9-4F30-9E7F-967682B85422}" type="sibTrans" cxnId="{3B3FFB51-97C9-40F1-BDB1-AFE2C3155B59}">
      <dgm:prSet/>
      <dgm:spPr/>
      <dgm:t>
        <a:bodyPr/>
        <a:lstStyle/>
        <a:p>
          <a:endParaRPr lang="en-SG"/>
        </a:p>
      </dgm:t>
    </dgm:pt>
    <dgm:pt modelId="{A100C646-1BF4-4186-9AAC-7BE7044DF367}">
      <dgm:prSet phldrT="[Text]" custT="1"/>
      <dgm:spPr/>
      <dgm:t>
        <a:bodyPr/>
        <a:lstStyle/>
        <a:p>
          <a:r>
            <a:rPr lang="en-SG" sz="2400" dirty="0"/>
            <a:t>Daftar </a:t>
          </a:r>
          <a:r>
            <a:rPr lang="en-SG" sz="2400" dirty="0" err="1"/>
            <a:t>Bahan</a:t>
          </a:r>
          <a:r>
            <a:rPr lang="en-SG" sz="2400" dirty="0"/>
            <a:t> Kimia</a:t>
          </a:r>
        </a:p>
      </dgm:t>
    </dgm:pt>
    <dgm:pt modelId="{66DAC1C9-D60D-4F4D-81D9-7D6D0D705C8B}" type="parTrans" cxnId="{6FE73179-192B-4591-94CC-2CE00E606126}">
      <dgm:prSet/>
      <dgm:spPr/>
      <dgm:t>
        <a:bodyPr/>
        <a:lstStyle/>
        <a:p>
          <a:endParaRPr lang="en-SG"/>
        </a:p>
      </dgm:t>
    </dgm:pt>
    <dgm:pt modelId="{90E93893-E476-4024-989B-E39E2597FBCC}" type="sibTrans" cxnId="{6FE73179-192B-4591-94CC-2CE00E606126}">
      <dgm:prSet/>
      <dgm:spPr/>
      <dgm:t>
        <a:bodyPr/>
        <a:lstStyle/>
        <a:p>
          <a:endParaRPr lang="en-SG"/>
        </a:p>
      </dgm:t>
    </dgm:pt>
    <dgm:pt modelId="{DDD6B450-9798-4F02-B5F4-CBEE573006DE}">
      <dgm:prSet phldrT="[Text]" custT="1"/>
      <dgm:spPr/>
      <dgm:t>
        <a:bodyPr/>
        <a:lstStyle/>
        <a:p>
          <a:r>
            <a:rPr lang="en-SG" sz="2400" dirty="0" err="1"/>
            <a:t>Risalah</a:t>
          </a:r>
          <a:r>
            <a:rPr lang="en-SG" sz="2400" dirty="0"/>
            <a:t> Data </a:t>
          </a:r>
          <a:r>
            <a:rPr lang="en-SG" sz="2400" dirty="0" err="1"/>
            <a:t>Keselamatan</a:t>
          </a:r>
          <a:endParaRPr lang="en-SG" sz="2400" dirty="0"/>
        </a:p>
      </dgm:t>
    </dgm:pt>
    <dgm:pt modelId="{7CF60A8B-A742-43DF-91BB-2F14DA1FC903}" type="parTrans" cxnId="{7C411C74-172D-49A9-B67D-18B82668C414}">
      <dgm:prSet/>
      <dgm:spPr/>
      <dgm:t>
        <a:bodyPr/>
        <a:lstStyle/>
        <a:p>
          <a:endParaRPr lang="en-SG"/>
        </a:p>
      </dgm:t>
    </dgm:pt>
    <dgm:pt modelId="{9560EB0F-292B-4D2E-A2FD-1EB40FF59AFC}" type="sibTrans" cxnId="{7C411C74-172D-49A9-B67D-18B82668C414}">
      <dgm:prSet/>
      <dgm:spPr/>
      <dgm:t>
        <a:bodyPr/>
        <a:lstStyle/>
        <a:p>
          <a:endParaRPr lang="en-SG"/>
        </a:p>
      </dgm:t>
    </dgm:pt>
    <dgm:pt modelId="{F9D33D68-808B-480A-9119-6D34D8D24C36}">
      <dgm:prSet phldrT="[Text]" custT="1"/>
      <dgm:spPr/>
      <dgm:t>
        <a:bodyPr/>
        <a:lstStyle/>
        <a:p>
          <a:r>
            <a:rPr lang="en-SG" sz="2400" dirty="0" err="1"/>
            <a:t>Inventori</a:t>
          </a:r>
          <a:endParaRPr lang="en-SG" sz="2400" dirty="0"/>
        </a:p>
      </dgm:t>
    </dgm:pt>
    <dgm:pt modelId="{5AC83E16-A919-437D-9135-E9EF6E16249A}" type="parTrans" cxnId="{30E042C2-1818-482E-99E5-05B03FDAF524}">
      <dgm:prSet/>
      <dgm:spPr/>
      <dgm:t>
        <a:bodyPr/>
        <a:lstStyle/>
        <a:p>
          <a:endParaRPr lang="en-SG"/>
        </a:p>
      </dgm:t>
    </dgm:pt>
    <dgm:pt modelId="{AC1C1232-50AD-49DF-A24B-288FD900EA4D}" type="sibTrans" cxnId="{30E042C2-1818-482E-99E5-05B03FDAF524}">
      <dgm:prSet/>
      <dgm:spPr/>
      <dgm:t>
        <a:bodyPr/>
        <a:lstStyle/>
        <a:p>
          <a:endParaRPr lang="en-SG"/>
        </a:p>
      </dgm:t>
    </dgm:pt>
    <dgm:pt modelId="{1044FDF4-A92C-46C5-B583-FF5672156625}" type="pres">
      <dgm:prSet presAssocID="{CE8652AA-2C20-41B2-9C7D-A38A9D00026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870E605-72C6-4DA2-8654-A737F25A6C2D}" type="pres">
      <dgm:prSet presAssocID="{5CCF1FEE-2A50-4780-94B5-D4BC302C5F15}" presName="singleCycle" presStyleCnt="0"/>
      <dgm:spPr/>
    </dgm:pt>
    <dgm:pt modelId="{B30DD217-FA5F-454D-B0FE-0D731AA33C42}" type="pres">
      <dgm:prSet presAssocID="{5CCF1FEE-2A50-4780-94B5-D4BC302C5F15}" presName="singleCenter" presStyleLbl="node1" presStyleIdx="0" presStyleCnt="4" custLinFactNeighborX="-839" custLinFactNeighborY="-4364">
        <dgm:presLayoutVars>
          <dgm:chMax val="7"/>
          <dgm:chPref val="7"/>
        </dgm:presLayoutVars>
      </dgm:prSet>
      <dgm:spPr/>
    </dgm:pt>
    <dgm:pt modelId="{4F2A1089-7957-4CB5-8EFB-B0B00A17FFC2}" type="pres">
      <dgm:prSet presAssocID="{66DAC1C9-D60D-4F4D-81D9-7D6D0D705C8B}" presName="Name56" presStyleLbl="parChTrans1D2" presStyleIdx="0" presStyleCnt="3"/>
      <dgm:spPr/>
    </dgm:pt>
    <dgm:pt modelId="{8167EE9D-29B6-4A8E-AF04-420A86BF8244}" type="pres">
      <dgm:prSet presAssocID="{A100C646-1BF4-4186-9AAC-7BE7044DF367}" presName="text0" presStyleLbl="node1" presStyleIdx="1" presStyleCnt="4" custScaleX="324205">
        <dgm:presLayoutVars>
          <dgm:bulletEnabled val="1"/>
        </dgm:presLayoutVars>
      </dgm:prSet>
      <dgm:spPr/>
    </dgm:pt>
    <dgm:pt modelId="{18EAA7F3-CFD9-4036-9FD3-BDC920CB3058}" type="pres">
      <dgm:prSet presAssocID="{7CF60A8B-A742-43DF-91BB-2F14DA1FC903}" presName="Name56" presStyleLbl="parChTrans1D2" presStyleIdx="1" presStyleCnt="3"/>
      <dgm:spPr/>
    </dgm:pt>
    <dgm:pt modelId="{B7ACC68E-4BE1-4FEF-8C2B-288C6B8CD778}" type="pres">
      <dgm:prSet presAssocID="{DDD6B450-9798-4F02-B5F4-CBEE573006DE}" presName="text0" presStyleLbl="node1" presStyleIdx="2" presStyleCnt="4" custScaleX="341228" custRadScaleRad="127124" custRadScaleInc="-1445">
        <dgm:presLayoutVars>
          <dgm:bulletEnabled val="1"/>
        </dgm:presLayoutVars>
      </dgm:prSet>
      <dgm:spPr/>
    </dgm:pt>
    <dgm:pt modelId="{EC347689-F382-44B9-922D-5542D883C35F}" type="pres">
      <dgm:prSet presAssocID="{5AC83E16-A919-437D-9135-E9EF6E16249A}" presName="Name56" presStyleLbl="parChTrans1D2" presStyleIdx="2" presStyleCnt="3"/>
      <dgm:spPr/>
    </dgm:pt>
    <dgm:pt modelId="{E3810664-A314-465C-8A2C-A8309FB8C732}" type="pres">
      <dgm:prSet presAssocID="{F9D33D68-808B-480A-9119-6D34D8D24C36}" presName="text0" presStyleLbl="node1" presStyleIdx="3" presStyleCnt="4" custScaleX="289834" custRadScaleRad="148743" custRadScaleInc="6129">
        <dgm:presLayoutVars>
          <dgm:bulletEnabled val="1"/>
        </dgm:presLayoutVars>
      </dgm:prSet>
      <dgm:spPr/>
    </dgm:pt>
  </dgm:ptLst>
  <dgm:cxnLst>
    <dgm:cxn modelId="{E3A7D307-59D7-446B-84A1-7527AA7A6395}" type="presOf" srcId="{7CF60A8B-A742-43DF-91BB-2F14DA1FC903}" destId="{18EAA7F3-CFD9-4036-9FD3-BDC920CB3058}" srcOrd="0" destOrd="0" presId="urn:microsoft.com/office/officeart/2008/layout/RadialCluster"/>
    <dgm:cxn modelId="{08B3BE0B-1F4B-41C7-B34E-41A5DA7AF7E5}" type="presOf" srcId="{A100C646-1BF4-4186-9AAC-7BE7044DF367}" destId="{8167EE9D-29B6-4A8E-AF04-420A86BF8244}" srcOrd="0" destOrd="0" presId="urn:microsoft.com/office/officeart/2008/layout/RadialCluster"/>
    <dgm:cxn modelId="{90942C42-9992-4B88-8A34-D8B6EFBCCB37}" type="presOf" srcId="{66DAC1C9-D60D-4F4D-81D9-7D6D0D705C8B}" destId="{4F2A1089-7957-4CB5-8EFB-B0B00A17FFC2}" srcOrd="0" destOrd="0" presId="urn:microsoft.com/office/officeart/2008/layout/RadialCluster"/>
    <dgm:cxn modelId="{DFCB1D48-21CF-4013-874E-1D2724390A01}" type="presOf" srcId="{5CCF1FEE-2A50-4780-94B5-D4BC302C5F15}" destId="{B30DD217-FA5F-454D-B0FE-0D731AA33C42}" srcOrd="0" destOrd="0" presId="urn:microsoft.com/office/officeart/2008/layout/RadialCluster"/>
    <dgm:cxn modelId="{113A5F4F-FD9A-43FD-A1AB-79DA7EF4F941}" type="presOf" srcId="{5AC83E16-A919-437D-9135-E9EF6E16249A}" destId="{EC347689-F382-44B9-922D-5542D883C35F}" srcOrd="0" destOrd="0" presId="urn:microsoft.com/office/officeart/2008/layout/RadialCluster"/>
    <dgm:cxn modelId="{3B3FFB51-97C9-40F1-BDB1-AFE2C3155B59}" srcId="{CE8652AA-2C20-41B2-9C7D-A38A9D00026A}" destId="{5CCF1FEE-2A50-4780-94B5-D4BC302C5F15}" srcOrd="0" destOrd="0" parTransId="{FDA1B17A-B60B-4F29-B455-8524D9EC8BDA}" sibTransId="{A267DC63-EBD9-4F30-9E7F-967682B85422}"/>
    <dgm:cxn modelId="{7C411C74-172D-49A9-B67D-18B82668C414}" srcId="{5CCF1FEE-2A50-4780-94B5-D4BC302C5F15}" destId="{DDD6B450-9798-4F02-B5F4-CBEE573006DE}" srcOrd="1" destOrd="0" parTransId="{7CF60A8B-A742-43DF-91BB-2F14DA1FC903}" sibTransId="{9560EB0F-292B-4D2E-A2FD-1EB40FF59AFC}"/>
    <dgm:cxn modelId="{6FE73179-192B-4591-94CC-2CE00E606126}" srcId="{5CCF1FEE-2A50-4780-94B5-D4BC302C5F15}" destId="{A100C646-1BF4-4186-9AAC-7BE7044DF367}" srcOrd="0" destOrd="0" parTransId="{66DAC1C9-D60D-4F4D-81D9-7D6D0D705C8B}" sibTransId="{90E93893-E476-4024-989B-E39E2597FBCC}"/>
    <dgm:cxn modelId="{30E042C2-1818-482E-99E5-05B03FDAF524}" srcId="{5CCF1FEE-2A50-4780-94B5-D4BC302C5F15}" destId="{F9D33D68-808B-480A-9119-6D34D8D24C36}" srcOrd="2" destOrd="0" parTransId="{5AC83E16-A919-437D-9135-E9EF6E16249A}" sibTransId="{AC1C1232-50AD-49DF-A24B-288FD900EA4D}"/>
    <dgm:cxn modelId="{ABA352D1-3981-4DAF-B2E2-21A0F69B31AD}" type="presOf" srcId="{F9D33D68-808B-480A-9119-6D34D8D24C36}" destId="{E3810664-A314-465C-8A2C-A8309FB8C732}" srcOrd="0" destOrd="0" presId="urn:microsoft.com/office/officeart/2008/layout/RadialCluster"/>
    <dgm:cxn modelId="{E02C82D1-7639-4B47-970E-1E23583D14E2}" type="presOf" srcId="{DDD6B450-9798-4F02-B5F4-CBEE573006DE}" destId="{B7ACC68E-4BE1-4FEF-8C2B-288C6B8CD778}" srcOrd="0" destOrd="0" presId="urn:microsoft.com/office/officeart/2008/layout/RadialCluster"/>
    <dgm:cxn modelId="{63CAC9FB-B264-49FB-80E0-D7C3F100A0E0}" type="presOf" srcId="{CE8652AA-2C20-41B2-9C7D-A38A9D00026A}" destId="{1044FDF4-A92C-46C5-B583-FF5672156625}" srcOrd="0" destOrd="0" presId="urn:microsoft.com/office/officeart/2008/layout/RadialCluster"/>
    <dgm:cxn modelId="{D0EA76A1-B760-48D6-BCFB-AFCA5E3EC60F}" type="presParOf" srcId="{1044FDF4-A92C-46C5-B583-FF5672156625}" destId="{C870E605-72C6-4DA2-8654-A737F25A6C2D}" srcOrd="0" destOrd="0" presId="urn:microsoft.com/office/officeart/2008/layout/RadialCluster"/>
    <dgm:cxn modelId="{F4FFDADF-E903-401D-A150-8D154460B52C}" type="presParOf" srcId="{C870E605-72C6-4DA2-8654-A737F25A6C2D}" destId="{B30DD217-FA5F-454D-B0FE-0D731AA33C42}" srcOrd="0" destOrd="0" presId="urn:microsoft.com/office/officeart/2008/layout/RadialCluster"/>
    <dgm:cxn modelId="{8CE11F33-E156-42C3-BBC1-FF05EA5E8CB5}" type="presParOf" srcId="{C870E605-72C6-4DA2-8654-A737F25A6C2D}" destId="{4F2A1089-7957-4CB5-8EFB-B0B00A17FFC2}" srcOrd="1" destOrd="0" presId="urn:microsoft.com/office/officeart/2008/layout/RadialCluster"/>
    <dgm:cxn modelId="{2CC41456-C9CD-49FC-9F29-833B48EBF31F}" type="presParOf" srcId="{C870E605-72C6-4DA2-8654-A737F25A6C2D}" destId="{8167EE9D-29B6-4A8E-AF04-420A86BF8244}" srcOrd="2" destOrd="0" presId="urn:microsoft.com/office/officeart/2008/layout/RadialCluster"/>
    <dgm:cxn modelId="{7483DA96-2F56-416F-A54D-29CD465E04B5}" type="presParOf" srcId="{C870E605-72C6-4DA2-8654-A737F25A6C2D}" destId="{18EAA7F3-CFD9-4036-9FD3-BDC920CB3058}" srcOrd="3" destOrd="0" presId="urn:microsoft.com/office/officeart/2008/layout/RadialCluster"/>
    <dgm:cxn modelId="{FE680ADA-8829-42AD-A382-FABEE9042824}" type="presParOf" srcId="{C870E605-72C6-4DA2-8654-A737F25A6C2D}" destId="{B7ACC68E-4BE1-4FEF-8C2B-288C6B8CD778}" srcOrd="4" destOrd="0" presId="urn:microsoft.com/office/officeart/2008/layout/RadialCluster"/>
    <dgm:cxn modelId="{218C8595-91EE-44ED-95A6-632873815185}" type="presParOf" srcId="{C870E605-72C6-4DA2-8654-A737F25A6C2D}" destId="{EC347689-F382-44B9-922D-5542D883C35F}" srcOrd="5" destOrd="0" presId="urn:microsoft.com/office/officeart/2008/layout/RadialCluster"/>
    <dgm:cxn modelId="{C3A89FE0-748B-408B-BADE-97BA81553D73}" type="presParOf" srcId="{C870E605-72C6-4DA2-8654-A737F25A6C2D}" destId="{E3810664-A314-465C-8A2C-A8309FB8C73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DD217-FA5F-454D-B0FE-0D731AA33C42}">
      <dsp:nvSpPr>
        <dsp:cNvPr id="0" name=""/>
        <dsp:cNvSpPr/>
      </dsp:nvSpPr>
      <dsp:spPr>
        <a:xfrm>
          <a:off x="2632526" y="1932322"/>
          <a:ext cx="1363980" cy="13639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300" kern="1200" dirty="0" err="1"/>
            <a:t>Rekod</a:t>
          </a:r>
          <a:endParaRPr lang="en-SG" sz="3300" kern="1200" dirty="0"/>
        </a:p>
      </dsp:txBody>
      <dsp:txXfrm>
        <a:off x="2699110" y="1998906"/>
        <a:ext cx="1230812" cy="1230812"/>
      </dsp:txXfrm>
    </dsp:sp>
    <dsp:sp modelId="{4F2A1089-7957-4CB5-8EFB-B0B00A17FFC2}">
      <dsp:nvSpPr>
        <dsp:cNvPr id="0" name=""/>
        <dsp:cNvSpPr/>
      </dsp:nvSpPr>
      <dsp:spPr>
        <a:xfrm rot="16263195">
          <a:off x="2947171" y="1545390"/>
          <a:ext cx="7739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399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7EE9D-29B6-4A8E-AF04-420A86BF8244}">
      <dsp:nvSpPr>
        <dsp:cNvPr id="0" name=""/>
        <dsp:cNvSpPr/>
      </dsp:nvSpPr>
      <dsp:spPr>
        <a:xfrm>
          <a:off x="1868281" y="244592"/>
          <a:ext cx="2962801" cy="91386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400" kern="1200" dirty="0"/>
            <a:t>Daftar </a:t>
          </a:r>
          <a:r>
            <a:rPr lang="en-SG" sz="2400" kern="1200" dirty="0" err="1"/>
            <a:t>Bahan</a:t>
          </a:r>
          <a:r>
            <a:rPr lang="en-SG" sz="2400" kern="1200" dirty="0"/>
            <a:t> Kimia</a:t>
          </a:r>
        </a:p>
      </dsp:txBody>
      <dsp:txXfrm>
        <a:off x="1912892" y="289203"/>
        <a:ext cx="2873579" cy="824644"/>
      </dsp:txXfrm>
    </dsp:sp>
    <dsp:sp modelId="{18EAA7F3-CFD9-4036-9FD3-BDC920CB3058}">
      <dsp:nvSpPr>
        <dsp:cNvPr id="0" name=""/>
        <dsp:cNvSpPr/>
      </dsp:nvSpPr>
      <dsp:spPr>
        <a:xfrm rot="2136201">
          <a:off x="3911398" y="3367681"/>
          <a:ext cx="9105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056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CC68E-4BE1-4FEF-8C2B-288C6B8CD778}">
      <dsp:nvSpPr>
        <dsp:cNvPr id="0" name=""/>
        <dsp:cNvSpPr/>
      </dsp:nvSpPr>
      <dsp:spPr>
        <a:xfrm>
          <a:off x="3815831" y="3632733"/>
          <a:ext cx="3118368" cy="91386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400" kern="1200" dirty="0" err="1"/>
            <a:t>Risalah</a:t>
          </a:r>
          <a:r>
            <a:rPr lang="en-SG" sz="2400" kern="1200" dirty="0"/>
            <a:t> Data </a:t>
          </a:r>
          <a:r>
            <a:rPr lang="en-SG" sz="2400" kern="1200" dirty="0" err="1"/>
            <a:t>Keselamatan</a:t>
          </a:r>
          <a:endParaRPr lang="en-SG" sz="2400" kern="1200" dirty="0"/>
        </a:p>
      </dsp:txBody>
      <dsp:txXfrm>
        <a:off x="3860442" y="3677344"/>
        <a:ext cx="3029146" cy="824644"/>
      </dsp:txXfrm>
    </dsp:sp>
    <dsp:sp modelId="{EC347689-F382-44B9-922D-5542D883C35F}">
      <dsp:nvSpPr>
        <dsp:cNvPr id="0" name=""/>
        <dsp:cNvSpPr/>
      </dsp:nvSpPr>
      <dsp:spPr>
        <a:xfrm rot="8606979">
          <a:off x="1856043" y="3376309"/>
          <a:ext cx="8611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116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10664-A314-465C-8A2C-A8309FB8C732}">
      <dsp:nvSpPr>
        <dsp:cNvPr id="0" name=""/>
        <dsp:cNvSpPr/>
      </dsp:nvSpPr>
      <dsp:spPr>
        <a:xfrm>
          <a:off x="0" y="3632733"/>
          <a:ext cx="2648696" cy="91386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400" kern="1200" dirty="0" err="1"/>
            <a:t>Inventori</a:t>
          </a:r>
          <a:endParaRPr lang="en-SG" sz="2400" kern="1200" dirty="0"/>
        </a:p>
      </dsp:txBody>
      <dsp:txXfrm>
        <a:off x="44611" y="3677344"/>
        <a:ext cx="2559474" cy="824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8E59928-CEA1-4F71-AB8C-15883DF82B15}" type="datetimeFigureOut">
              <a:rPr lang="en-MY" smtClean="0"/>
              <a:pPr/>
              <a:t>12/11/2018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B8C69A8-295A-4CC3-ADB9-5F725989650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99214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0DF3F88-4512-4064-B443-99EC8F13105D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F7AA901-F436-4118-8754-354B92EEC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Percik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fak</a:t>
            </a:r>
            <a:r>
              <a:rPr lang="en-US" dirty="0"/>
              <a:t> </a:t>
            </a:r>
            <a:r>
              <a:rPr lang="en-US" dirty="0" err="1"/>
              <a:t>sainsmemindahkan</a:t>
            </a:r>
            <a:r>
              <a:rPr lang="en-US" dirty="0"/>
              <a:t>.</a:t>
            </a:r>
          </a:p>
          <a:p>
            <a:r>
              <a:rPr lang="en-US" dirty="0"/>
              <a:t>Video</a:t>
            </a:r>
            <a:r>
              <a:rPr lang="en-US" baseline="0" dirty="0"/>
              <a:t> </a:t>
            </a:r>
            <a:r>
              <a:rPr lang="en-US" baseline="0" dirty="0" err="1"/>
              <a:t>elektrostatik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485D7-51F7-428F-BE40-EABD6462E931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52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E24-854B-4D39-8B88-179F71C6D650}" type="datetimeFigureOut">
              <a:rPr lang="en-MY" smtClean="0"/>
              <a:pPr/>
              <a:t>12/11/2018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BA22-3559-4223-B46A-8CC9D2726D66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7822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E24-854B-4D39-8B88-179F71C6D650}" type="datetimeFigureOut">
              <a:rPr lang="en-MY" smtClean="0"/>
              <a:pPr/>
              <a:t>12/11/2018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BA22-3559-4223-B46A-8CC9D2726D66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581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E24-854B-4D39-8B88-179F71C6D650}" type="datetimeFigureOut">
              <a:rPr lang="en-MY" smtClean="0"/>
              <a:pPr/>
              <a:t>12/11/2018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BA22-3559-4223-B46A-8CC9D2726D66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0259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E24-854B-4D39-8B88-179F71C6D650}" type="datetimeFigureOut">
              <a:rPr lang="en-MY" smtClean="0"/>
              <a:pPr/>
              <a:t>12/11/2018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BA22-3559-4223-B46A-8CC9D2726D66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295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E24-854B-4D39-8B88-179F71C6D650}" type="datetimeFigureOut">
              <a:rPr lang="en-MY" smtClean="0"/>
              <a:pPr/>
              <a:t>12/11/2018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BA22-3559-4223-B46A-8CC9D2726D66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16227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E24-854B-4D39-8B88-179F71C6D650}" type="datetimeFigureOut">
              <a:rPr lang="en-MY" smtClean="0"/>
              <a:pPr/>
              <a:t>12/11/2018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BA22-3559-4223-B46A-8CC9D2726D66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97025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E24-854B-4D39-8B88-179F71C6D650}" type="datetimeFigureOut">
              <a:rPr lang="en-MY" smtClean="0"/>
              <a:pPr/>
              <a:t>12/11/2018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BA22-3559-4223-B46A-8CC9D2726D66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794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E24-854B-4D39-8B88-179F71C6D650}" type="datetimeFigureOut">
              <a:rPr lang="en-MY" smtClean="0"/>
              <a:pPr/>
              <a:t>12/11/2018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BA22-3559-4223-B46A-8CC9D2726D66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0405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E24-854B-4D39-8B88-179F71C6D650}" type="datetimeFigureOut">
              <a:rPr lang="en-MY" smtClean="0"/>
              <a:pPr/>
              <a:t>12/11/2018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BA22-3559-4223-B46A-8CC9D2726D66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24730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E24-854B-4D39-8B88-179F71C6D650}" type="datetimeFigureOut">
              <a:rPr lang="en-MY" smtClean="0"/>
              <a:pPr/>
              <a:t>12/11/2018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BA22-3559-4223-B46A-8CC9D2726D66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30816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E24-854B-4D39-8B88-179F71C6D650}" type="datetimeFigureOut">
              <a:rPr lang="en-MY" smtClean="0"/>
              <a:pPr/>
              <a:t>12/11/2018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BA22-3559-4223-B46A-8CC9D2726D66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1880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9CDB0-54F6-4C07-AA83-E89BA63FE3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6E24-854B-4D39-8B88-179F71C6D650}" type="datetimeFigureOut">
              <a:rPr lang="en-MY" smtClean="0"/>
              <a:pPr/>
              <a:t>12/11/2018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CBA22-3559-4223-B46A-8CC9D2726D66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373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Artwork_Opt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" y="0"/>
            <a:ext cx="9138993" cy="68617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203" y="3841790"/>
            <a:ext cx="8610600" cy="258532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5400" b="1" kern="0" spc="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REKOD </a:t>
            </a:r>
          </a:p>
          <a:p>
            <a:pPr algn="ctr">
              <a:defRPr/>
            </a:pPr>
            <a:r>
              <a:rPr lang="en-SG" sz="2800" b="1" dirty="0" err="1">
                <a:solidFill>
                  <a:schemeClr val="bg1">
                    <a:lumMod val="95000"/>
                  </a:schemeClr>
                </a:solidFill>
              </a:rPr>
              <a:t>PENGURUSAN</a:t>
            </a:r>
            <a:r>
              <a:rPr lang="en-SG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SG" sz="2800" b="1" dirty="0" err="1">
                <a:solidFill>
                  <a:schemeClr val="bg1">
                    <a:lumMod val="95000"/>
                  </a:schemeClr>
                </a:solidFill>
              </a:rPr>
              <a:t>BAHAN</a:t>
            </a:r>
            <a:r>
              <a:rPr lang="en-SG" sz="2800" b="1" dirty="0">
                <a:solidFill>
                  <a:schemeClr val="bg1">
                    <a:lumMod val="95000"/>
                  </a:schemeClr>
                </a:solidFill>
              </a:rPr>
              <a:t> KIMIA</a:t>
            </a:r>
            <a:endParaRPr lang="en-MY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defRPr/>
            </a:pPr>
            <a:r>
              <a:rPr lang="ms-MY" sz="2000" dirty="0"/>
              <a:t>2018</a:t>
            </a:r>
            <a:endParaRPr lang="en-MY" sz="2000" dirty="0"/>
          </a:p>
          <a:p>
            <a:pPr marL="571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sz="4000" b="1" kern="0" spc="50" dirty="0">
              <a:ln w="11430"/>
              <a:latin typeface="Arial" pitchFamily="34" charset="0"/>
              <a:cs typeface="Arial" pitchFamily="34" charset="0"/>
            </a:endParaRPr>
          </a:p>
          <a:p>
            <a:pPr marL="571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sz="2000" b="1" kern="0" spc="50" dirty="0">
              <a:ln w="11430"/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nner-Artwork_Opt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4C24B0-1132-4110-A77F-A2762ADC959C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290B64E-6FDF-4C04-8C30-ECA2C5C8789A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A4ABA22-0887-4960-83D4-BCB72EB91E0E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2000" kern="1200" dirty="0" err="1"/>
                <a:t>Risalah</a:t>
              </a:r>
              <a:r>
                <a:rPr lang="en-SG" sz="2000" kern="1200" dirty="0"/>
                <a:t> Data </a:t>
              </a:r>
              <a:r>
                <a:rPr lang="en-SG" sz="2000" kern="1200" dirty="0" err="1"/>
                <a:t>Keselamatan</a:t>
              </a:r>
              <a:endParaRPr lang="en-SG" sz="2000" kern="120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4AAB29B-3BC2-40DE-8F13-95DA484E7E20}"/>
              </a:ext>
            </a:extLst>
          </p:cNvPr>
          <p:cNvSpPr/>
          <p:nvPr/>
        </p:nvSpPr>
        <p:spPr>
          <a:xfrm>
            <a:off x="457200" y="13716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dirty="0"/>
              <a:t>Safety Data Sheets (</a:t>
            </a:r>
            <a:r>
              <a:rPr lang="en-SG" dirty="0" err="1"/>
              <a:t>SDS</a:t>
            </a:r>
            <a:r>
              <a:rPr lang="en-SG" dirty="0"/>
              <a:t>) </a:t>
            </a:r>
            <a:r>
              <a:rPr lang="en-SG" dirty="0" err="1"/>
              <a:t>atau</a:t>
            </a:r>
            <a:r>
              <a:rPr lang="en-SG" dirty="0"/>
              <a:t> </a:t>
            </a:r>
            <a:r>
              <a:rPr lang="en-SG" dirty="0" err="1"/>
              <a:t>Risalah</a:t>
            </a:r>
            <a:r>
              <a:rPr lang="en-SG" dirty="0"/>
              <a:t> Data </a:t>
            </a:r>
            <a:r>
              <a:rPr lang="en-SG" dirty="0" err="1"/>
              <a:t>Keselamatan</a:t>
            </a:r>
            <a:r>
              <a:rPr lang="en-SG" dirty="0"/>
              <a:t> </a:t>
            </a:r>
            <a:r>
              <a:rPr lang="en-SG" dirty="0" err="1"/>
              <a:t>adalah</a:t>
            </a:r>
            <a:r>
              <a:rPr lang="en-SG" dirty="0"/>
              <a:t> </a:t>
            </a:r>
            <a:r>
              <a:rPr lang="en-SG" dirty="0" err="1"/>
              <a:t>dokumen</a:t>
            </a:r>
            <a:r>
              <a:rPr lang="en-SG" dirty="0"/>
              <a:t> yang </a:t>
            </a:r>
            <a:r>
              <a:rPr lang="en-SG" dirty="0" err="1"/>
              <a:t>menerangkan</a:t>
            </a:r>
            <a:r>
              <a:rPr lang="en-SG" dirty="0"/>
              <a:t>  </a:t>
            </a:r>
            <a:r>
              <a:rPr lang="en-SG" dirty="0" err="1"/>
              <a:t>maklumat</a:t>
            </a:r>
            <a:r>
              <a:rPr lang="en-SG" dirty="0"/>
              <a:t> </a:t>
            </a:r>
            <a:r>
              <a:rPr lang="en-SG" dirty="0" err="1"/>
              <a:t>tentang</a:t>
            </a:r>
            <a:r>
              <a:rPr lang="en-SG" dirty="0"/>
              <a:t> </a:t>
            </a:r>
            <a:r>
              <a:rPr lang="en-SG" dirty="0" err="1"/>
              <a:t>bahaya</a:t>
            </a:r>
            <a:r>
              <a:rPr lang="en-SG" dirty="0"/>
              <a:t> </a:t>
            </a:r>
            <a:r>
              <a:rPr lang="en-SG" dirty="0" err="1"/>
              <a:t>produk</a:t>
            </a:r>
            <a:r>
              <a:rPr lang="en-SG" dirty="0"/>
              <a:t> </a:t>
            </a:r>
            <a:r>
              <a:rPr lang="en-SG" dirty="0" err="1"/>
              <a:t>dan</a:t>
            </a:r>
            <a:r>
              <a:rPr lang="en-SG" dirty="0"/>
              <a:t> </a:t>
            </a:r>
            <a:r>
              <a:rPr lang="en-SG" dirty="0" err="1"/>
              <a:t>arahan</a:t>
            </a:r>
            <a:r>
              <a:rPr lang="en-SG" dirty="0"/>
              <a:t> </a:t>
            </a:r>
            <a:r>
              <a:rPr lang="en-SG" dirty="0" err="1"/>
              <a:t>keselamatan</a:t>
            </a:r>
            <a:r>
              <a:rPr lang="en-SG" dirty="0"/>
              <a:t> yang </a:t>
            </a:r>
            <a:r>
              <a:rPr lang="en-SG" dirty="0" err="1"/>
              <a:t>telah</a:t>
            </a:r>
            <a:r>
              <a:rPr lang="en-SG" dirty="0"/>
              <a:t> </a:t>
            </a:r>
            <a:r>
              <a:rPr lang="en-SG" dirty="0" err="1"/>
              <a:t>mengikut</a:t>
            </a:r>
            <a:r>
              <a:rPr lang="en-SG" dirty="0"/>
              <a:t> </a:t>
            </a:r>
            <a:r>
              <a:rPr lang="en-SG" dirty="0" err="1"/>
              <a:t>klasifikasi</a:t>
            </a:r>
            <a:r>
              <a:rPr lang="en-SG" dirty="0"/>
              <a:t> </a:t>
            </a:r>
            <a:r>
              <a:rPr lang="en-SG" dirty="0" err="1"/>
              <a:t>dan</a:t>
            </a:r>
            <a:r>
              <a:rPr lang="en-SG" dirty="0"/>
              <a:t> label yang </a:t>
            </a:r>
            <a:r>
              <a:rPr lang="en-SG" dirty="0" err="1"/>
              <a:t>ditetapkan</a:t>
            </a:r>
            <a:r>
              <a:rPr lang="en-SG" dirty="0"/>
              <a:t> </a:t>
            </a:r>
            <a:r>
              <a:rPr lang="en-SG" dirty="0" err="1"/>
              <a:t>oleh</a:t>
            </a:r>
            <a:r>
              <a:rPr lang="en-SG" dirty="0"/>
              <a:t> </a:t>
            </a:r>
            <a:r>
              <a:rPr lang="en-SG" dirty="0" err="1"/>
              <a:t>Sistem</a:t>
            </a:r>
            <a:r>
              <a:rPr lang="en-SG" dirty="0"/>
              <a:t> Global Harmoni System (GHS). </a:t>
            </a:r>
            <a:r>
              <a:rPr lang="en-SG" dirty="0" err="1"/>
              <a:t>SDS</a:t>
            </a:r>
            <a:r>
              <a:rPr lang="en-SG" dirty="0"/>
              <a:t> </a:t>
            </a:r>
            <a:r>
              <a:rPr lang="en-SG" dirty="0" err="1"/>
              <a:t>biasanya</a:t>
            </a:r>
            <a:r>
              <a:rPr lang="en-SG" dirty="0"/>
              <a:t> </a:t>
            </a:r>
            <a:r>
              <a:rPr lang="en-SG" dirty="0" err="1"/>
              <a:t>ditulis</a:t>
            </a:r>
            <a:r>
              <a:rPr lang="en-SG" dirty="0"/>
              <a:t> </a:t>
            </a:r>
            <a:r>
              <a:rPr lang="en-SG" dirty="0" err="1"/>
              <a:t>oleh</a:t>
            </a:r>
            <a:r>
              <a:rPr lang="en-SG" dirty="0"/>
              <a:t> </a:t>
            </a:r>
            <a:r>
              <a:rPr lang="en-SG" dirty="0" err="1"/>
              <a:t>pihak</a:t>
            </a:r>
            <a:r>
              <a:rPr lang="en-SG" dirty="0"/>
              <a:t> </a:t>
            </a:r>
            <a:r>
              <a:rPr lang="en-SG" dirty="0" err="1"/>
              <a:t>pembuat</a:t>
            </a:r>
            <a:r>
              <a:rPr lang="en-SG" dirty="0"/>
              <a:t> </a:t>
            </a:r>
            <a:r>
              <a:rPr lang="en-SG" dirty="0" err="1"/>
              <a:t>produk</a:t>
            </a:r>
            <a:r>
              <a:rPr lang="en-SG" dirty="0"/>
              <a:t>. 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19452B9-F8E2-4D69-BD23-62C02ABB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1" y="3609622"/>
            <a:ext cx="2334069" cy="16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sds">
            <a:extLst>
              <a:ext uri="{FF2B5EF4-FFF2-40B4-BE49-F238E27FC236}">
                <a16:creationId xmlns:a16="http://schemas.microsoft.com/office/drawing/2014/main" id="{731F8D6B-3F88-4940-9943-4440529921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2054" name="Picture 6" descr="Image result for sds">
            <a:extLst>
              <a:ext uri="{FF2B5EF4-FFF2-40B4-BE49-F238E27FC236}">
                <a16:creationId xmlns:a16="http://schemas.microsoft.com/office/drawing/2014/main" id="{287BC66B-9A70-4DE7-B65B-348F38EC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42" y="30480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ds">
            <a:extLst>
              <a:ext uri="{FF2B5EF4-FFF2-40B4-BE49-F238E27FC236}">
                <a16:creationId xmlns:a16="http://schemas.microsoft.com/office/drawing/2014/main" id="{5E010FA1-F89F-4DCB-9F54-27435EB70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51" y="2586040"/>
            <a:ext cx="3130808" cy="423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7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nner-Artwork_Opt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4C24B0-1132-4110-A77F-A2762ADC959C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290B64E-6FDF-4C04-8C30-ECA2C5C8789A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A4ABA22-0887-4960-83D4-BCB72EB91E0E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2000" kern="1200" dirty="0" err="1"/>
                <a:t>Risalah</a:t>
              </a:r>
              <a:r>
                <a:rPr lang="en-SG" sz="2000" kern="1200" dirty="0"/>
                <a:t> Data </a:t>
              </a:r>
              <a:r>
                <a:rPr lang="en-SG" sz="2000" kern="1200" dirty="0" err="1"/>
                <a:t>Keselamatan</a:t>
              </a:r>
              <a:endParaRPr lang="en-SG" sz="2000" kern="12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31FF56E-E2B4-48C4-8973-632391FE25A9}"/>
              </a:ext>
            </a:extLst>
          </p:cNvPr>
          <p:cNvSpPr/>
          <p:nvPr/>
        </p:nvSpPr>
        <p:spPr>
          <a:xfrm>
            <a:off x="228600" y="1295400"/>
            <a:ext cx="8678815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600" dirty="0" err="1">
                <a:solidFill>
                  <a:srgbClr val="000000"/>
                </a:solidFill>
                <a:latin typeface="ArialMT"/>
              </a:rPr>
              <a:t>SDS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yang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diterima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dari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pembekal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perlu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mengandungi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maklumat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berikut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:</a:t>
            </a:r>
          </a:p>
          <a:p>
            <a:endParaRPr lang="en-SG" sz="1600" dirty="0">
              <a:solidFill>
                <a:srgbClr val="000000"/>
              </a:solidFill>
              <a:latin typeface="ArialMT"/>
            </a:endParaRPr>
          </a:p>
          <a:p>
            <a:pPr marL="228600" indent="-228600">
              <a:buFont typeface="+mj-lt"/>
              <a:buAutoNum type="arabicPeriod"/>
            </a:pPr>
            <a:r>
              <a:rPr lang="en-SG" sz="1600" dirty="0" err="1">
                <a:solidFill>
                  <a:srgbClr val="000000"/>
                </a:solidFill>
                <a:latin typeface="ArialMT"/>
              </a:rPr>
              <a:t>Pengenalan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bahan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kimia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berbahaya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dan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pembekal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SG" sz="1600" dirty="0" err="1">
                <a:solidFill>
                  <a:srgbClr val="000000"/>
                </a:solidFill>
                <a:latin typeface="ArialMT"/>
              </a:rPr>
              <a:t>Pengenalan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bahaya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fi-FI" sz="1600" dirty="0">
                <a:solidFill>
                  <a:srgbClr val="000000"/>
                </a:solidFill>
                <a:latin typeface="ArialMT"/>
              </a:rPr>
              <a:t>Komposisi dan maklumat mengenai ramuan bahan kimia berbahaya.</a:t>
            </a:r>
          </a:p>
          <a:p>
            <a:pPr marL="228600" indent="-228600">
              <a:buFont typeface="+mj-lt"/>
              <a:buAutoNum type="arabicPeriod"/>
            </a:pPr>
            <a:r>
              <a:rPr lang="en-SG" sz="1600" dirty="0" err="1">
                <a:solidFill>
                  <a:srgbClr val="000000"/>
                </a:solidFill>
                <a:latin typeface="ArialMT"/>
              </a:rPr>
              <a:t>Langkah-langkah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pertolongan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cemas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SG" sz="1600" dirty="0" err="1">
                <a:solidFill>
                  <a:srgbClr val="000000"/>
                </a:solidFill>
                <a:latin typeface="ArialMT"/>
              </a:rPr>
              <a:t>Langkah-langkah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pemadaman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kebakaran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SG" sz="1600" dirty="0" err="1">
                <a:solidFill>
                  <a:srgbClr val="000000"/>
                </a:solidFill>
                <a:latin typeface="ArialMT"/>
              </a:rPr>
              <a:t>Langkah-langkah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pelepasan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tidak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sengaja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SG" sz="1600" dirty="0" err="1">
                <a:solidFill>
                  <a:srgbClr val="000000"/>
                </a:solidFill>
                <a:latin typeface="ArialMT"/>
              </a:rPr>
              <a:t>Pengendalian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dan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penyimpanan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SG" sz="1600" dirty="0" err="1">
                <a:solidFill>
                  <a:srgbClr val="000000"/>
                </a:solidFill>
                <a:latin typeface="ArialMT"/>
              </a:rPr>
              <a:t>Kawalan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pendedahan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dan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perlindungan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diri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600" dirty="0">
                <a:solidFill>
                  <a:srgbClr val="000000"/>
                </a:solidFill>
                <a:latin typeface="ArialMT"/>
              </a:rPr>
              <a:t>Sifat fizikal dan kimia.</a:t>
            </a:r>
          </a:p>
          <a:p>
            <a:pPr marL="228600" indent="-228600">
              <a:buFont typeface="+mj-lt"/>
              <a:buAutoNum type="arabicPeriod"/>
            </a:pPr>
            <a:r>
              <a:rPr lang="en-SG" sz="1600" dirty="0" err="1">
                <a:solidFill>
                  <a:srgbClr val="000000"/>
                </a:solidFill>
                <a:latin typeface="ArialMT"/>
              </a:rPr>
              <a:t>Kestabilan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dan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kereaktifan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SG" sz="1600" dirty="0">
                <a:solidFill>
                  <a:srgbClr val="000000"/>
                </a:solidFill>
                <a:latin typeface="ArialMT"/>
              </a:rPr>
              <a:t>Maklumat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toksikologi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SG" sz="1600" dirty="0">
                <a:solidFill>
                  <a:srgbClr val="000000"/>
                </a:solidFill>
                <a:latin typeface="ArialMT"/>
              </a:rPr>
              <a:t>Maklumat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ekologi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SG" sz="1600" dirty="0">
                <a:solidFill>
                  <a:srgbClr val="000000"/>
                </a:solidFill>
                <a:latin typeface="ArialMT"/>
              </a:rPr>
              <a:t>Maklumat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pelupusan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SG" sz="1600" dirty="0">
                <a:solidFill>
                  <a:srgbClr val="000000"/>
                </a:solidFill>
                <a:latin typeface="ArialMT"/>
              </a:rPr>
              <a:t>Maklumat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pengangkutan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SG" sz="1600" dirty="0">
                <a:solidFill>
                  <a:srgbClr val="000000"/>
                </a:solidFill>
                <a:latin typeface="ArialMT"/>
              </a:rPr>
              <a:t>Maklumat </a:t>
            </a:r>
            <a:r>
              <a:rPr lang="en-SG" sz="1600" dirty="0" err="1">
                <a:solidFill>
                  <a:srgbClr val="000000"/>
                </a:solidFill>
                <a:latin typeface="ArialMT"/>
              </a:rPr>
              <a:t>pengawalseliaan</a:t>
            </a:r>
            <a:r>
              <a:rPr lang="en-SG" sz="160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fi-FI" sz="1600" dirty="0">
                <a:solidFill>
                  <a:srgbClr val="000000"/>
                </a:solidFill>
                <a:latin typeface="ArialMT"/>
              </a:rPr>
              <a:t> Maklumat lain (Tarikh penyediaan SDS dll.).</a:t>
            </a:r>
          </a:p>
          <a:p>
            <a:endParaRPr lang="fi-FI" sz="1600" dirty="0">
              <a:solidFill>
                <a:srgbClr val="000000"/>
              </a:solidFill>
              <a:latin typeface="ArialMT"/>
            </a:endParaRPr>
          </a:p>
          <a:p>
            <a:r>
              <a:rPr lang="en-SG" sz="1100" dirty="0" err="1">
                <a:solidFill>
                  <a:srgbClr val="0070C0"/>
                </a:solidFill>
                <a:latin typeface="ArialMT"/>
              </a:rPr>
              <a:t>Penerima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Bahan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Kimia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hendaklah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memastikan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SDS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yang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diterima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dari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Pembekal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dalam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Bahasa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Kebangsaan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dan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Bahasa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Inggeris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dan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hendaklah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memastikan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SDS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ditempatkan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berhampiran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Bahan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Kimia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Berbahaya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tersebut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disimpan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dan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mudah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dicapai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untuk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rujukan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sekiranya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berlaku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SG" sz="1100" dirty="0" err="1">
                <a:solidFill>
                  <a:srgbClr val="0070C0"/>
                </a:solidFill>
                <a:latin typeface="ArialMT"/>
              </a:rPr>
              <a:t>kemalangan</a:t>
            </a:r>
            <a:r>
              <a:rPr lang="en-SG" sz="1100" dirty="0">
                <a:solidFill>
                  <a:srgbClr val="0070C0"/>
                </a:solidFill>
                <a:latin typeface="ArialM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60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nner-Artwork_Opt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4C24B0-1132-4110-A77F-A2762ADC959C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290B64E-6FDF-4C04-8C30-ECA2C5C8789A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A4ABA22-0887-4960-83D4-BCB72EB91E0E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2000" kern="1200" dirty="0" err="1"/>
                <a:t>Risalah</a:t>
              </a:r>
              <a:r>
                <a:rPr lang="en-SG" sz="2000" kern="1200" dirty="0"/>
                <a:t> Data </a:t>
              </a:r>
              <a:r>
                <a:rPr lang="en-SG" sz="2000" kern="1200" dirty="0" err="1"/>
                <a:t>Keselamatan</a:t>
              </a:r>
              <a:endParaRPr lang="en-SG" sz="2000" kern="1200" dirty="0"/>
            </a:p>
          </p:txBody>
        </p:sp>
      </p:grpSp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A59BF720-E770-4967-8286-CF112B7B1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69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7510"/>
            <a:ext cx="8229600" cy="1143000"/>
          </a:xfrm>
        </p:spPr>
        <p:txBody>
          <a:bodyPr/>
          <a:lstStyle/>
          <a:p>
            <a:r>
              <a:rPr lang="en-MY" sz="3600" b="1" kern="1200" dirty="0">
                <a:solidFill>
                  <a:srgbClr val="BB3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ea typeface="+mj-ea"/>
                <a:cs typeface="+mj-cs"/>
              </a:rPr>
              <a:t>Maklumat </a:t>
            </a:r>
            <a:r>
              <a:rPr lang="en-MY" sz="3600" b="1" kern="1200" dirty="0" err="1">
                <a:solidFill>
                  <a:srgbClr val="BB3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ea typeface="+mj-ea"/>
                <a:cs typeface="+mj-cs"/>
              </a:rPr>
              <a:t>Penting</a:t>
            </a:r>
            <a:endParaRPr lang="en-MY" sz="3600" b="1" kern="1200" dirty="0">
              <a:solidFill>
                <a:srgbClr val="BB35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  <a:ea typeface="+mj-ea"/>
              <a:cs typeface="+mj-cs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89459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Ada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empat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maklumat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utama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bahaya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boleh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dikaitkan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dengan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penggunaan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berbahaya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:</a:t>
            </a:r>
          </a:p>
          <a:p>
            <a:pPr lvl="1"/>
            <a:r>
              <a:rPr lang="en-MY" sz="2400" b="1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Bahaya</a:t>
            </a:r>
            <a:r>
              <a:rPr lang="en-MY" sz="2400" b="1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b="1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kesihatan</a:t>
            </a:r>
            <a:r>
              <a:rPr lang="en-MY" sz="2400" b="1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pPr lvl="2"/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kulit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terkena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asid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kuat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boleh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mengakibatkan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lecur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pPr lvl="1"/>
            <a:r>
              <a:rPr lang="en-MY" sz="2400" b="1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Bahaya</a:t>
            </a:r>
            <a:r>
              <a:rPr lang="en-MY" sz="2400" b="1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b="1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Kebakaran</a:t>
            </a:r>
            <a:r>
              <a:rPr lang="en-MY" sz="2400" b="1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pPr lvl="2"/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LPG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sangat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mudah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terbakar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boleh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meletup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pPr lvl="1"/>
            <a:r>
              <a:rPr lang="en-MY" sz="2400" b="1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Bahaya</a:t>
            </a:r>
            <a:r>
              <a:rPr lang="en-MY" sz="2400" b="1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b="1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reaktif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pPr lvl="2"/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Ammonia yang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dicampur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dalam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“BLEACH”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boleh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menghasilkan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gas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merbahaya</a:t>
            </a:r>
            <a:endParaRPr lang="en-MY" sz="20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  <a:p>
            <a:pPr lvl="1"/>
            <a:r>
              <a:rPr lang="en-MY" sz="2400" b="1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Bahaya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Persekitaran</a:t>
            </a:r>
            <a:endParaRPr lang="en-MY" sz="24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  <a:p>
            <a:pPr lvl="2"/>
            <a:r>
              <a:rPr lang="en-MY" dirty="0" err="1"/>
              <a:t>B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ahaya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terhadap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alam</a:t>
            </a:r>
            <a:r>
              <a:rPr lang="en-MY" sz="20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0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sekitar</a:t>
            </a:r>
            <a:endParaRPr lang="en-MY" sz="20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4" name="Content Placeholder 5" descr="Inner-Artwork_Option-2.jpg">
            <a:extLst>
              <a:ext uri="{FF2B5EF4-FFF2-40B4-BE49-F238E27FC236}">
                <a16:creationId xmlns:a16="http://schemas.microsoft.com/office/drawing/2014/main" id="{11ABC139-F7E1-4E56-A85B-800FADC70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C49DC2F-AF34-40DF-894A-91F267EF7152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AF856F3-856F-48D0-92B0-58CC89AECD08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64740DC2-7CC1-49F5-874B-4AE6AAD3E4EB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Risalah</a:t>
              </a:r>
              <a:r>
                <a: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Data </a:t>
              </a: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Keselamatan</a:t>
              </a: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7666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85" y="827510"/>
            <a:ext cx="8229600" cy="1143000"/>
          </a:xfrm>
        </p:spPr>
        <p:txBody>
          <a:bodyPr/>
          <a:lstStyle/>
          <a:p>
            <a:r>
              <a:rPr lang="en-MY" sz="2400" dirty="0">
                <a:solidFill>
                  <a:srgbClr val="C00000"/>
                </a:solidFill>
              </a:rPr>
              <a:t>SECTION 1 CHEMICAL PRODUCT AND COMPANY IDENTIFICATION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Pengenalan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produk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(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biasanya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nama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produk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)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muncul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pada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kedua-dua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SDS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pada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label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bekas</a:t>
            </a:r>
            <a:endParaRPr lang="en-MY" sz="28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Untuk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mencari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SDS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haruslah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menggunakan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pengenalan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produk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bukan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nama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singkat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digunakan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di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tempat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kerja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Semak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bahawa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nama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pengeluar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/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atau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pembekal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pada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label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SDS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adalah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sama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Selain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itu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SDS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label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mungkin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memaparkan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pengenalan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lain,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seperti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kod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produk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atau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nombor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katalog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boleh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digunakan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untuk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memastikan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bahawa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SDS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benar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Content Placeholder 5" descr="Inner-Artwork_Option-2.jpg">
            <a:extLst>
              <a:ext uri="{FF2B5EF4-FFF2-40B4-BE49-F238E27FC236}">
                <a16:creationId xmlns:a16="http://schemas.microsoft.com/office/drawing/2014/main" id="{C01BA53A-FA29-40A9-AD04-71613EED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C414421-64B9-4B34-B3C9-E4795793AE14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F762B2A-84D7-42AF-97A7-E9D8DB892F1D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B20BA354-EA5E-4852-A16C-69DD0EED76E6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Risalah</a:t>
              </a:r>
              <a:r>
                <a: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Data </a:t>
              </a: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Keselamatan</a:t>
              </a: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44001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9" y="862827"/>
            <a:ext cx="8229600" cy="1143000"/>
          </a:xfrm>
        </p:spPr>
        <p:txBody>
          <a:bodyPr/>
          <a:lstStyle/>
          <a:p>
            <a:r>
              <a:rPr lang="fr-FR" sz="2400" dirty="0">
                <a:solidFill>
                  <a:srgbClr val="C00000"/>
                </a:solidFill>
              </a:rPr>
              <a:t>SECTION 2 COMPOSITION/INFORMATION ON INGREDIENTS</a:t>
            </a:r>
            <a:endParaRPr lang="en-MY" sz="2400" dirty="0">
              <a:solidFill>
                <a:srgbClr val="C0000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Tanda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pengenalan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Kimia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no.  CAS. 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berbahaya</a:t>
            </a:r>
            <a:endParaRPr lang="en-MY" sz="28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dengan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sifat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toksikologi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tidak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diketahui</a:t>
            </a:r>
            <a:endParaRPr lang="en-MY" sz="28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pembekal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berpendapat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mungkin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berbahaya</a:t>
            </a:r>
            <a:endParaRPr lang="en-MY" sz="28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Kepekatan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endParaRPr lang="en-MY" sz="28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  <a:p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LD50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/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atau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LC50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Had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pendedahan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33796" name="Picture 3" descr="C:\Users\Miezal\Desktop\RAW MSDS and labelling\00. HAZMAT Labelling Standards\GHS pictogram\acid_red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2704896">
            <a:off x="7299824" y="4852594"/>
            <a:ext cx="1458024" cy="14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Inner-Artwork_Option-2.jpg">
            <a:extLst>
              <a:ext uri="{FF2B5EF4-FFF2-40B4-BE49-F238E27FC236}">
                <a16:creationId xmlns:a16="http://schemas.microsoft.com/office/drawing/2014/main" id="{B7D8B117-5E36-44EC-A6E5-A9C138611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" y="18628"/>
            <a:ext cx="9144000" cy="5120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EE51A85-392C-497B-8F65-3EC45602B6CE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FDF8FAD-5C55-4A20-A7B0-BFB7E3B3B76C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F015A10D-670A-46B5-B230-D8646B4D5821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Risalah</a:t>
              </a:r>
              <a:r>
                <a: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Data </a:t>
              </a: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Keselamatan</a:t>
              </a: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907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7510"/>
            <a:ext cx="8229600" cy="1143000"/>
          </a:xfrm>
        </p:spPr>
        <p:txBody>
          <a:bodyPr/>
          <a:lstStyle/>
          <a:p>
            <a:r>
              <a:rPr lang="en-MY" sz="3200" dirty="0">
                <a:solidFill>
                  <a:srgbClr val="C00000"/>
                </a:solidFill>
              </a:rPr>
              <a:t>SECTION 3 HAZARDS IDENTIFICATION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menjelaskan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cara-cara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pendedahan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terhadap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kesan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kesihatan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Mungkin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termasuk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kesan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telah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diamati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pada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haiwan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makmal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untuk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melihat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kesan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sama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pada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manusia</a:t>
            </a:r>
            <a:endParaRPr lang="en-MY" sz="28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34820" name="Picture 2" descr="C:\Users\Miezal\Desktop\RAW MSDS and labelling\00. HAZMAT Labelling Standards\GHS pictogram\skull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2783210">
            <a:off x="6410325" y="4267200"/>
            <a:ext cx="19796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Inner-Artwork_Option-2.jpg">
            <a:extLst>
              <a:ext uri="{FF2B5EF4-FFF2-40B4-BE49-F238E27FC236}">
                <a16:creationId xmlns:a16="http://schemas.microsoft.com/office/drawing/2014/main" id="{94C7089A-5989-40C8-9295-853DE2D99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A3B0B2E-F387-4E98-AE5E-EBD8EFD953AE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B3BF8A7-FA3B-4DB4-9A94-6D53A02C5C5C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38410CBE-8234-4BC6-84C4-0E19871887F2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Risalah</a:t>
              </a:r>
              <a:r>
                <a: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Data </a:t>
              </a: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Keselamatan</a:t>
              </a: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2" descr="C:\Users\Miezal\Desktop\RAW MSDS and labelling\00. HAZMAT Labelling Standards\GHS pictogram\silhouete.tif">
            <a:extLst>
              <a:ext uri="{FF2B5EF4-FFF2-40B4-BE49-F238E27FC236}">
                <a16:creationId xmlns:a16="http://schemas.microsoft.com/office/drawing/2014/main" id="{7F72C803-6F83-4C4C-9BF9-B18FF6CEF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733337">
            <a:off x="3623971" y="4398962"/>
            <a:ext cx="1716087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729504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761"/>
            <a:ext cx="8229600" cy="1143000"/>
          </a:xfrm>
        </p:spPr>
        <p:txBody>
          <a:bodyPr>
            <a:normAutofit/>
          </a:bodyPr>
          <a:lstStyle/>
          <a:p>
            <a:r>
              <a:rPr lang="en-MY" sz="2800" dirty="0">
                <a:solidFill>
                  <a:srgbClr val="C00000"/>
                </a:solidFill>
              </a:rPr>
              <a:t>SECTION 4 FIRST AID MEASURES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Menjelaskan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tindakan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diambil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segera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jika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terkena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berbahaya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Tujuan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pertolongan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cemas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adalah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untuk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meminimumkan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kecederaan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kecacatan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Dalam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kes-kes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serius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pertolongan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cemas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mungkin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diperlukan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untuk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menyelamatkan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nyawa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35844" name="Picture 2" descr="C:\Users\Miezal\Desktop\RAW MSDS and labelling\00. HAZMAT Labelling Standards\GHS pictogram\silhouete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2733337">
            <a:off x="6642100" y="4713288"/>
            <a:ext cx="1716087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Inner-Artwork_Option-2.jpg">
            <a:extLst>
              <a:ext uri="{FF2B5EF4-FFF2-40B4-BE49-F238E27FC236}">
                <a16:creationId xmlns:a16="http://schemas.microsoft.com/office/drawing/2014/main" id="{FB3E7508-A402-4EF7-ABD8-C96ECED92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BFE39B0-1CD1-4598-A039-0462118833A5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70B052B-B909-4BB4-8988-531902590681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318194D2-31B1-4EF3-9E17-E72D2A4611AA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Risalah</a:t>
              </a:r>
              <a:r>
                <a: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Data </a:t>
              </a: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Keselamatan</a:t>
              </a: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2" descr="C:\Users\Miezal\Desktop\RAW MSDS and labelling\00. HAZMAT Labelling Standards\GHS pictogram\skull.tif">
            <a:extLst>
              <a:ext uri="{FF2B5EF4-FFF2-40B4-BE49-F238E27FC236}">
                <a16:creationId xmlns:a16="http://schemas.microsoft.com/office/drawing/2014/main" id="{BA9537C4-A101-481E-89C5-5F09B083F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783210">
            <a:off x="4448687" y="4948597"/>
            <a:ext cx="1245469" cy="124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Image result for ghs environmental hazard">
            <a:extLst>
              <a:ext uri="{FF2B5EF4-FFF2-40B4-BE49-F238E27FC236}">
                <a16:creationId xmlns:a16="http://schemas.microsoft.com/office/drawing/2014/main" id="{51289AC3-9D91-4647-8072-E4B2D7FF9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77" y="4761310"/>
            <a:ext cx="1760845" cy="176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6080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52" y="819043"/>
            <a:ext cx="8229600" cy="1143000"/>
          </a:xfrm>
        </p:spPr>
        <p:txBody>
          <a:bodyPr>
            <a:normAutofit/>
          </a:bodyPr>
          <a:lstStyle/>
          <a:p>
            <a:r>
              <a:rPr lang="en-MY" sz="2800" dirty="0">
                <a:solidFill>
                  <a:srgbClr val="C00000"/>
                </a:solidFill>
              </a:rPr>
              <a:t>SECTION 5 FIRE FIGHTING MEASURES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Menjelaskan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bahaya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kebakaran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ada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pada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berbahaya</a:t>
            </a:r>
            <a:endParaRPr lang="en-MY" sz="28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Digabungkan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dengan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maklumat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dari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cara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pengendalian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penyimpanan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juga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kestabilan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kereaktifan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boleh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digunakan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dalam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menentukan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lokasi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simpanan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endParaRPr lang="en-MY" sz="28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  <a:p>
            <a:pPr lvl="1"/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(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Cecair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mudah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terbakar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contohnya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harus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disimpan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dalam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tempat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khusus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direka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jauh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dari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kimia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tidak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serasi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).</a:t>
            </a:r>
          </a:p>
        </p:txBody>
      </p:sp>
      <p:pic>
        <p:nvPicPr>
          <p:cNvPr id="36868" name="Picture 2" descr="C:\Users\Miezal\Desktop\RAW MSDS and labelling\00. HAZMAT Labelling Standards\GHS pictogram\flamme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2759564">
            <a:off x="7199704" y="5463046"/>
            <a:ext cx="1036281" cy="103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Inner-Artwork_Option-2.jpg">
            <a:extLst>
              <a:ext uri="{FF2B5EF4-FFF2-40B4-BE49-F238E27FC236}">
                <a16:creationId xmlns:a16="http://schemas.microsoft.com/office/drawing/2014/main" id="{63F4AD1D-9B9B-448E-A924-B666DFE0C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40A161-09A8-4C6E-B984-5624A72F533C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76F3251-9A04-4C84-B211-2CAAE3712A8D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D5FFBDC8-3A6F-4B5F-A6B6-52F71791221B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Risalah</a:t>
              </a:r>
              <a:r>
                <a: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Data </a:t>
              </a: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Keselamatan</a:t>
              </a: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146" name="Picture 2" descr="Image result for ghs environmental hazard">
            <a:extLst>
              <a:ext uri="{FF2B5EF4-FFF2-40B4-BE49-F238E27FC236}">
                <a16:creationId xmlns:a16="http://schemas.microsoft.com/office/drawing/2014/main" id="{458151A9-55DC-474D-A59C-6DC591FDB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67" y="537158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299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7510"/>
            <a:ext cx="8229600" cy="1143000"/>
          </a:xfrm>
        </p:spPr>
        <p:txBody>
          <a:bodyPr>
            <a:normAutofit/>
          </a:bodyPr>
          <a:lstStyle/>
          <a:p>
            <a:r>
              <a:rPr lang="en-MY" sz="2800" dirty="0">
                <a:solidFill>
                  <a:srgbClr val="C00000"/>
                </a:solidFill>
              </a:rPr>
              <a:t>SECTION 6 MEASURES ACCIDENTAL RELEASE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Arahan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umum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untuk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bertindak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terhadap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tumpahan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atau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pembersihan</a:t>
            </a:r>
            <a:endParaRPr lang="en-MY" sz="28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maklumat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khusus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seperti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penyerap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disyorkan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untuk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membersih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tumpahan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mungkin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ditambah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Maklumat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ditujukan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kepada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pihak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bertindak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kecemasan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pakar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alam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sekitar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Pekerja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juga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harus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mengetahui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prosedur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tindakan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kecemasan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tempat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kerja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Content Placeholder 5" descr="Inner-Artwork_Option-2.jpg">
            <a:extLst>
              <a:ext uri="{FF2B5EF4-FFF2-40B4-BE49-F238E27FC236}">
                <a16:creationId xmlns:a16="http://schemas.microsoft.com/office/drawing/2014/main" id="{4FFAEEF2-5E02-4D73-AA60-AF144FFB2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98D854A-5B82-42C8-A2A3-4FA296A87E9F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9E289FF-CBE1-411C-BF03-6202908D52ED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808250A0-3E7A-49A6-A529-A0CAE9199C55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Risalah</a:t>
              </a:r>
              <a:r>
                <a: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Data </a:t>
              </a: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Keselamatan</a:t>
              </a: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4130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nner-Artwork_Opt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2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ms-MY" sz="2200" b="1" u="sng" dirty="0">
                <a:solidFill>
                  <a:srgbClr val="C00000"/>
                </a:solidFill>
              </a:rPr>
              <a:t>Rekod</a:t>
            </a:r>
            <a:br>
              <a:rPr lang="en-US" sz="2200" dirty="0">
                <a:solidFill>
                  <a:srgbClr val="C00000"/>
                </a:solidFill>
              </a:rPr>
            </a:br>
            <a:r>
              <a:rPr lang="ms-MY" sz="2000" dirty="0">
                <a:solidFill>
                  <a:srgbClr val="C00000"/>
                </a:solidFill>
              </a:rPr>
              <a:t>PENGURUSAN BAHAN KIMIA 2018</a:t>
            </a:r>
            <a:br>
              <a:rPr lang="en-US" sz="2000" dirty="0">
                <a:solidFill>
                  <a:srgbClr val="C00000"/>
                </a:solidFill>
              </a:rPr>
            </a:b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909CE2-5341-44F2-B443-AEEC198FAF8B}"/>
              </a:ext>
            </a:extLst>
          </p:cNvPr>
          <p:cNvSpPr txBox="1">
            <a:spLocks/>
          </p:cNvSpPr>
          <p:nvPr/>
        </p:nvSpPr>
        <p:spPr>
          <a:xfrm>
            <a:off x="467544" y="764704"/>
            <a:ext cx="7877908" cy="50459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4C600"/>
              </a:buClr>
              <a:buFont typeface="Wingdings"/>
              <a:buNone/>
            </a:pPr>
            <a:endParaRPr lang="en-US" sz="3200" b="1" dirty="0">
              <a:solidFill>
                <a:prstClr val="black"/>
              </a:solidFill>
              <a:latin typeface="Century Schoolbook"/>
            </a:endParaRPr>
          </a:p>
          <a:p>
            <a:pPr lvl="1">
              <a:buClr>
                <a:srgbClr val="94C600"/>
              </a:buClr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F20FB1-0E7D-4AB5-A215-B4BA01FC9A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186282"/>
              </p:ext>
            </p:extLst>
          </p:nvPr>
        </p:nvGraphicFramePr>
        <p:xfrm>
          <a:off x="1446996" y="1155700"/>
          <a:ext cx="69342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4444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877851"/>
            <a:ext cx="8229600" cy="1143000"/>
          </a:xfrm>
        </p:spPr>
        <p:txBody>
          <a:bodyPr>
            <a:normAutofit/>
          </a:bodyPr>
          <a:lstStyle/>
          <a:p>
            <a:r>
              <a:rPr lang="en-MY" sz="2800" dirty="0">
                <a:solidFill>
                  <a:srgbClr val="C00000"/>
                </a:solidFill>
              </a:rPr>
              <a:t>SECTION 7 HANDLING AND STORAGE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Langkah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berjaga-jaga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umum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diperlukan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dalam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pengendalian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termasuklah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peralatan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diperlukan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kebarangkalian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bahaya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(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kebakaran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reaktiviti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kesihatan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)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perlu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dipertimbangkan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ketika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menyediakan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prosedur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pengendalian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selamat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pPr lvl="1"/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Sebagai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contoh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untuk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pengeluaran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cecair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mudah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terbakar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MSDS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mungkin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menyarankan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pembumian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bagi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elakkan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elecktrostatik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38916" name="Picture 9" descr="D:\My Documents\My Pictures\Microsoft Clip Organizer\j01504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9" y="5599112"/>
            <a:ext cx="1749425" cy="12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Inner-Artwork_Option-2.jpg">
            <a:extLst>
              <a:ext uri="{FF2B5EF4-FFF2-40B4-BE49-F238E27FC236}">
                <a16:creationId xmlns:a16="http://schemas.microsoft.com/office/drawing/2014/main" id="{2514459C-8258-412B-B684-486ADE88B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603084C-D387-4D3F-8BE7-D3069B7FC523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1CD39FA-A0C5-4BCF-AD01-37563925EA74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C7AA0968-14C9-463D-8BC1-16219AF38DD8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Risalah</a:t>
              </a:r>
              <a:r>
                <a: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Data </a:t>
              </a: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Keselamatan</a:t>
              </a: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5227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96" y="1026862"/>
            <a:ext cx="8602615" cy="714918"/>
          </a:xfrm>
        </p:spPr>
        <p:txBody>
          <a:bodyPr>
            <a:noAutofit/>
          </a:bodyPr>
          <a:lstStyle/>
          <a:p>
            <a:r>
              <a:rPr lang="en-MY" sz="2800" dirty="0">
                <a:solidFill>
                  <a:srgbClr val="C00000"/>
                </a:solidFill>
              </a:rPr>
              <a:t>SECTION 8 EXPOSURE CONTROLS/PERSONAL PROTECTION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Informasi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diperlukan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dalam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menyediakan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Job Hazard Analysis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atau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Langkah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Kerja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SDS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adalah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untuk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mengenalpasti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langkah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kerja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diambil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namun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tidak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memberikan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maklumat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bagi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langkah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khusus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Khidmat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professional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atau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pegawai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KKP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diperlukan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dalam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menerangkan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hubungkait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informasi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cara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kerja</a:t>
            </a:r>
            <a:endParaRPr lang="en-MY" sz="28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4" name="Content Placeholder 5" descr="Inner-Artwork_Option-2.jpg">
            <a:extLst>
              <a:ext uri="{FF2B5EF4-FFF2-40B4-BE49-F238E27FC236}">
                <a16:creationId xmlns:a16="http://schemas.microsoft.com/office/drawing/2014/main" id="{3BCD5CF2-4484-4A50-8548-B08848C6B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0B016CD-6174-4FC5-9EB5-D610BE534977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6AA52EB-839E-4E08-9A53-C78EEB443C71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F2D72E38-128D-48AC-AEE0-304DB475533D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Risalah</a:t>
              </a:r>
              <a:r>
                <a: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Data </a:t>
              </a: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Keselamatan</a:t>
              </a: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170" name="Picture 2" descr="Image result for PPE">
            <a:extLst>
              <a:ext uri="{FF2B5EF4-FFF2-40B4-BE49-F238E27FC236}">
                <a16:creationId xmlns:a16="http://schemas.microsoft.com/office/drawing/2014/main" id="{4900E5E2-7512-4986-96D4-6D57EFF06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38" y="4832845"/>
            <a:ext cx="1802118" cy="200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PPE">
            <a:extLst>
              <a:ext uri="{FF2B5EF4-FFF2-40B4-BE49-F238E27FC236}">
                <a16:creationId xmlns:a16="http://schemas.microsoft.com/office/drawing/2014/main" id="{8CBB2D72-8A13-47CA-A246-6491BDC07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66" y="5116221"/>
            <a:ext cx="166761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>
            <a:extLst>
              <a:ext uri="{FF2B5EF4-FFF2-40B4-BE49-F238E27FC236}">
                <a16:creationId xmlns:a16="http://schemas.microsoft.com/office/drawing/2014/main" id="{6F878FA1-650A-41DB-B39C-0C1936D5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855" y="5292562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956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9" y="8001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Pertinent Information</a:t>
            </a:r>
            <a:endParaRPr lang="en-MY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89" y="220037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TLV (</a:t>
            </a:r>
            <a:r>
              <a:rPr lang="en-MY" dirty="0">
                <a:solidFill>
                  <a:srgbClr val="FF0000"/>
                </a:solidFill>
              </a:rPr>
              <a:t>Threshold Limit Values)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Tahap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pendedahan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terhadap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berbahaya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tanpa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memberikan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kesan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tidak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boleh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balik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terhadap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kesihatan</a:t>
            </a:r>
            <a:endParaRPr lang="en-MY" sz="24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  <a:p>
            <a:r>
              <a:rPr lang="en-US" dirty="0">
                <a:solidFill>
                  <a:srgbClr val="FF0000"/>
                </a:solidFill>
              </a:rPr>
              <a:t>TLV-TWA (Time Weighted Average)</a:t>
            </a:r>
          </a:p>
          <a:p>
            <a:pPr lvl="1"/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Pendedahan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untuk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8-jam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sehari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kerja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tanpa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melebihi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40-jam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seminggu</a:t>
            </a:r>
            <a:endParaRPr lang="en-MY" sz="24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  <a:p>
            <a:r>
              <a:rPr lang="en-US" dirty="0">
                <a:solidFill>
                  <a:srgbClr val="FF0000"/>
                </a:solidFill>
              </a:rPr>
              <a:t>TLV-STEL (Short Term Exposure Limit)</a:t>
            </a:r>
          </a:p>
          <a:p>
            <a:pPr lvl="1"/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Pendedahan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terhadap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bahaya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untuk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15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minit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tidak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lebih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dari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4 kali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sehari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 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Memerlukan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60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minit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rehat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antara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pendedahan</a:t>
            </a:r>
            <a:endParaRPr lang="en-MY" sz="24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  <a:p>
            <a:r>
              <a:rPr lang="en-US" dirty="0">
                <a:solidFill>
                  <a:srgbClr val="FF0000"/>
                </a:solidFill>
              </a:rPr>
              <a:t>TLV-C (Ceiling)</a:t>
            </a:r>
          </a:p>
          <a:p>
            <a:pPr lvl="1"/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Kepekatan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maksima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pendedahan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tempat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kerja</a:t>
            </a:r>
            <a:endParaRPr lang="en-MY" sz="24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  <a:p>
            <a:r>
              <a:rPr lang="en-US" dirty="0">
                <a:solidFill>
                  <a:srgbClr val="FF0000"/>
                </a:solidFill>
              </a:rPr>
              <a:t>IDLH (Immediately Dangerous to Life and Health)</a:t>
            </a:r>
          </a:p>
          <a:p>
            <a:pPr lvl="1"/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Boleh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mengakibatkan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kematian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serta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merta</a:t>
            </a:r>
            <a:endParaRPr lang="en-MY" sz="24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4" name="Content Placeholder 5" descr="Inner-Artwork_Option-2.jpg">
            <a:extLst>
              <a:ext uri="{FF2B5EF4-FFF2-40B4-BE49-F238E27FC236}">
                <a16:creationId xmlns:a16="http://schemas.microsoft.com/office/drawing/2014/main" id="{B0730D36-BE41-4C35-81E6-26F5C1E4B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ABEC43D-BD92-4D85-B563-42F090B095EF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9793C6E-0E1C-4D83-9F4C-23F7F4517595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417B3B91-DBC7-4885-B96F-7C1DA44B8935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Risalah</a:t>
              </a:r>
              <a:r>
                <a: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Data </a:t>
              </a: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Keselamatan</a:t>
              </a: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997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MY" sz="2800" dirty="0">
                <a:solidFill>
                  <a:srgbClr val="C00000"/>
                </a:solidFill>
              </a:rPr>
              <a:t>SECTION 9 PHYSICAL AND CHEMICAL PROPERTIES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131888" y="1539240"/>
          <a:ext cx="7935912" cy="4423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7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7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31775" indent="-231775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MY" sz="2400" dirty="0" err="1"/>
                        <a:t>Rupa</a:t>
                      </a:r>
                      <a:r>
                        <a:rPr lang="en-MY" sz="2400" dirty="0"/>
                        <a:t> </a:t>
                      </a:r>
                    </a:p>
                    <a:p>
                      <a:pPr marL="231775" indent="-231775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dirty="0" err="1"/>
                        <a:t>Bau</a:t>
                      </a:r>
                      <a:endParaRPr lang="en-MY" sz="2400" dirty="0"/>
                    </a:p>
                    <a:p>
                      <a:pPr marL="231775" indent="-231775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MY" sz="2400" dirty="0" err="1"/>
                        <a:t>Keadaan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fizikal</a:t>
                      </a:r>
                      <a:endParaRPr lang="en-MY" sz="2400" dirty="0"/>
                    </a:p>
                    <a:p>
                      <a:pPr marL="231775" indent="-231775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MY" sz="2400" dirty="0"/>
                        <a:t>pH</a:t>
                      </a:r>
                    </a:p>
                    <a:p>
                      <a:pPr marL="231775" indent="-231775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MY" sz="2400" dirty="0" err="1"/>
                        <a:t>Tekanan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wap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dan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suhu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rujukan</a:t>
                      </a:r>
                      <a:endParaRPr lang="en-MY" sz="2400" dirty="0"/>
                    </a:p>
                    <a:p>
                      <a:pPr marL="231775" indent="-231775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MY" sz="2400" dirty="0" err="1"/>
                        <a:t>Ketumpatan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Wap</a:t>
                      </a:r>
                      <a:endParaRPr lang="en-MY" sz="2400" dirty="0"/>
                    </a:p>
                    <a:p>
                      <a:pPr marL="231775" indent="-231775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MY" sz="2400" dirty="0" err="1"/>
                        <a:t>Takat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Didih</a:t>
                      </a:r>
                      <a:endParaRPr lang="en-M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MY" sz="2400" dirty="0" err="1"/>
                        <a:t>Takat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Beku</a:t>
                      </a:r>
                      <a:r>
                        <a:rPr lang="en-MY" sz="2400" dirty="0"/>
                        <a:t>/</a:t>
                      </a:r>
                      <a:r>
                        <a:rPr lang="en-MY" sz="2400" dirty="0" err="1"/>
                        <a:t>Cair</a:t>
                      </a:r>
                      <a:endParaRPr lang="en-MY" sz="2400" dirty="0"/>
                    </a:p>
                    <a:p>
                      <a:pPr marL="231775" indent="-231775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MY" sz="2400" dirty="0" err="1"/>
                        <a:t>Ketumpatan</a:t>
                      </a:r>
                      <a:endParaRPr lang="en-MY" sz="2400" dirty="0"/>
                    </a:p>
                    <a:p>
                      <a:pPr marL="231775" indent="-231775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MY" sz="2400" dirty="0"/>
                        <a:t>Kadar </a:t>
                      </a:r>
                      <a:r>
                        <a:rPr lang="en-MY" sz="2400" dirty="0" err="1"/>
                        <a:t>meruap</a:t>
                      </a:r>
                      <a:endParaRPr lang="en-MY" sz="2400" dirty="0"/>
                    </a:p>
                    <a:p>
                      <a:pPr marL="231775" indent="-231775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MY" sz="2400" dirty="0" err="1"/>
                        <a:t>pekali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sekatan</a:t>
                      </a:r>
                      <a:endParaRPr lang="en-MY" sz="2400" dirty="0"/>
                    </a:p>
                    <a:p>
                      <a:pPr marL="231775" indent="-231775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MY" sz="2400" dirty="0"/>
                        <a:t>Had </a:t>
                      </a:r>
                      <a:r>
                        <a:rPr lang="en-MY" sz="2400" dirty="0" err="1"/>
                        <a:t>Bau</a:t>
                      </a:r>
                      <a:endParaRPr lang="en-MY" sz="2400" dirty="0"/>
                    </a:p>
                    <a:p>
                      <a:pPr marL="231775" indent="-231775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dirty="0" err="1"/>
                        <a:t>Kelikatan</a:t>
                      </a:r>
                      <a:endParaRPr lang="en-MY" sz="2400" dirty="0"/>
                    </a:p>
                    <a:p>
                      <a:pPr marL="231775" indent="-231775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MY" sz="2400" dirty="0" err="1"/>
                        <a:t>Keterlarutan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dalam</a:t>
                      </a:r>
                      <a:r>
                        <a:rPr lang="en-MY" sz="2400" dirty="0"/>
                        <a:t> 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Content Placeholder 5" descr="Inner-Artwork_Option-2.jpg">
            <a:extLst>
              <a:ext uri="{FF2B5EF4-FFF2-40B4-BE49-F238E27FC236}">
                <a16:creationId xmlns:a16="http://schemas.microsoft.com/office/drawing/2014/main" id="{0A8C35DD-2383-4560-B745-998F569B1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AC92BF9-8136-4543-B6ED-B49CD01BE770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97C12BC-A0A9-4DA1-96B0-B59FFA88C861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452258E1-BAEB-4BA9-AC09-63E9ED6F192E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Risalah</a:t>
              </a:r>
              <a:r>
                <a: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Data </a:t>
              </a: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Keselamatan</a:t>
              </a: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80618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100"/>
            <a:ext cx="8229600" cy="1143000"/>
          </a:xfrm>
        </p:spPr>
        <p:txBody>
          <a:bodyPr>
            <a:normAutofit/>
          </a:bodyPr>
          <a:lstStyle/>
          <a:p>
            <a:r>
              <a:rPr lang="en-MY" sz="2800" dirty="0">
                <a:solidFill>
                  <a:srgbClr val="C00000"/>
                </a:solidFill>
              </a:rPr>
              <a:t>SECTION 10 STABILITY AND REACTIVITY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Keadaan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mengakibatkan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berbahaya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tidak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stabil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bertindakbalas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secara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berbahaya</a:t>
            </a:r>
            <a:endParaRPr lang="en-MY" sz="28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tidak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stabil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mungkin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terurai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menyebabkan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kebakaran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letupan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atau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menyebabkan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pembentukan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kimia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baru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mengandungi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bahaya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berbeza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Keadaan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seperti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panas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sinar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matahari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simpanan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trerlalu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lama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boleh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menyebabkan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tidak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stabil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Bahan-bahan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ini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memerlukan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simpanan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khas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tindakan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pengendalian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khusus</a:t>
            </a:r>
            <a:endParaRPr lang="en-MY" sz="28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4" name="Content Placeholder 5" descr="Inner-Artwork_Option-2.jpg">
            <a:extLst>
              <a:ext uri="{FF2B5EF4-FFF2-40B4-BE49-F238E27FC236}">
                <a16:creationId xmlns:a16="http://schemas.microsoft.com/office/drawing/2014/main" id="{5758F21E-924B-4D03-B997-F2F04980D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2E75308-3BA9-4197-B303-C241F7084769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511F246-DF95-4EDF-8D9D-1FE787C0E7BF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02C1DF61-0EAA-4E45-918A-769B66CDA97F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Risalah</a:t>
              </a:r>
              <a:r>
                <a: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Data </a:t>
              </a: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Keselamatan</a:t>
              </a: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65438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11" y="827948"/>
            <a:ext cx="8229600" cy="1143000"/>
          </a:xfrm>
        </p:spPr>
        <p:txBody>
          <a:bodyPr/>
          <a:lstStyle/>
          <a:p>
            <a:r>
              <a:rPr lang="en-MY" sz="2800" dirty="0">
                <a:solidFill>
                  <a:srgbClr val="C00000"/>
                </a:solidFill>
              </a:rPr>
              <a:t>SECTION 11 TOXICOLOGICAL INFORMATION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Mengandungi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maklumat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toksikologi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sebagai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satu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produk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atau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satu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sebatian</a:t>
            </a:r>
            <a:endParaRPr lang="en-MY" sz="28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Maklumat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ini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adalah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agak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teknikal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digunakan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oleh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pakar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perubatan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keselamatan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OHD.</a:t>
            </a:r>
          </a:p>
        </p:txBody>
      </p:sp>
      <p:pic>
        <p:nvPicPr>
          <p:cNvPr id="43012" name="Picture 6" descr="C:\Documents and Settings\Mizal\Desktop\safety pict\097__Safety_First_by_RiceGn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4572000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Inner-Artwork_Option-2.jpg">
            <a:extLst>
              <a:ext uri="{FF2B5EF4-FFF2-40B4-BE49-F238E27FC236}">
                <a16:creationId xmlns:a16="http://schemas.microsoft.com/office/drawing/2014/main" id="{F2381459-224D-4D54-BD24-444AB47E6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0D4A0C1-F6ED-4D6D-9795-41CD35E25112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DF0837D-B74E-4D6D-B6A9-3B782B2D8E21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09155B7A-49E3-4656-BD73-0F5A8AA8B37F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Risalah</a:t>
              </a:r>
              <a:r>
                <a: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Data </a:t>
              </a: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Keselamatan</a:t>
              </a: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12057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802922"/>
            <a:ext cx="8229600" cy="1143000"/>
          </a:xfrm>
        </p:spPr>
        <p:txBody>
          <a:bodyPr>
            <a:normAutofit/>
          </a:bodyPr>
          <a:lstStyle/>
          <a:p>
            <a:r>
              <a:rPr lang="en-MY" sz="2800" dirty="0">
                <a:solidFill>
                  <a:srgbClr val="C00000"/>
                </a:solidFill>
              </a:rPr>
              <a:t>SECTION 12 ECOLOGICAL INFORMATION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Menilai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kesan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persekitaran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dari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jika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dilepaskan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alam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sekitar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(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berbahaya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kepada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ikan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burung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tanaman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mikroorganisma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).</a:t>
            </a: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Maklumat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untuk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pakar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persekitaran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kakitangan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organisasi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atau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menilai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penggunaan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pembuangan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atau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kawalan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tumpahan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4391025"/>
            <a:ext cx="214788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Inner-Artwork_Option-2.jpg">
            <a:extLst>
              <a:ext uri="{FF2B5EF4-FFF2-40B4-BE49-F238E27FC236}">
                <a16:creationId xmlns:a16="http://schemas.microsoft.com/office/drawing/2014/main" id="{EEF7FD10-BB75-48C7-9F1E-A8BBE7F9C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327D5CA-B8F5-4E50-A2E1-668007CF1DE1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43E07DC-CC7B-481D-BE7C-36FA0F907DFA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7A114182-8440-4586-B64E-90BF16835770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Risalah</a:t>
              </a:r>
              <a:r>
                <a: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Data </a:t>
              </a: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Keselamatan</a:t>
              </a: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098" name="Picture 2" descr="Image result for ghs environmental hazard">
            <a:extLst>
              <a:ext uri="{FF2B5EF4-FFF2-40B4-BE49-F238E27FC236}">
                <a16:creationId xmlns:a16="http://schemas.microsoft.com/office/drawing/2014/main" id="{0ECCF666-257F-4232-B072-D75BB2FEA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10881"/>
            <a:ext cx="2450008" cy="217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6439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74" y="827510"/>
            <a:ext cx="8229600" cy="1143000"/>
          </a:xfrm>
        </p:spPr>
        <p:txBody>
          <a:bodyPr>
            <a:noAutofit/>
          </a:bodyPr>
          <a:lstStyle/>
          <a:p>
            <a:r>
              <a:rPr lang="en-MY" sz="2800" dirty="0">
                <a:solidFill>
                  <a:srgbClr val="C00000"/>
                </a:solidFill>
              </a:rPr>
              <a:t>SECTION 13 DISPOSAL CONSIDERATIONS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Digunakan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oleh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pakar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alam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sekitar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organisasi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atau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melaksanakan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perlupusan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sisa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berbahaya</a:t>
            </a:r>
            <a:endParaRPr lang="en-MY" sz="28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mengandungi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langkah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tindakan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pencegahan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umum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diperlukan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dalam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pelupusan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berbahaya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SDS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sering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tidak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memaklumkan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peraturan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pihak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berkuasa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tempatan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harus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diikuti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Pihak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berkuasa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tempatan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perlu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dihubungi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untuk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maklumat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ini</a:t>
            </a:r>
            <a:endParaRPr lang="en-MY" sz="28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4" name="Content Placeholder 5" descr="Inner-Artwork_Option-2.jpg">
            <a:extLst>
              <a:ext uri="{FF2B5EF4-FFF2-40B4-BE49-F238E27FC236}">
                <a16:creationId xmlns:a16="http://schemas.microsoft.com/office/drawing/2014/main" id="{056EE729-B4C4-4CF3-9217-4A42A02C1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42BB29-B214-47EA-984C-244E23459C48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4CA4555-5A05-4E20-9502-110406816335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56DB3DCB-DF05-46E3-8FA9-3D3A4C71EB5D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Risalah</a:t>
              </a:r>
              <a:r>
                <a: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Data </a:t>
              </a: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Keselamatan</a:t>
              </a: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41558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85" y="769056"/>
            <a:ext cx="8229600" cy="1143000"/>
          </a:xfrm>
        </p:spPr>
        <p:txBody>
          <a:bodyPr>
            <a:normAutofit/>
          </a:bodyPr>
          <a:lstStyle/>
          <a:p>
            <a:r>
              <a:rPr lang="en-MY" sz="2800" dirty="0">
                <a:solidFill>
                  <a:srgbClr val="C00000"/>
                </a:solidFill>
              </a:rPr>
              <a:t>SECTION 14 TRANSPORT INFORMATION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fontAlgn="base" hangingPunct="1"/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Bahagian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ini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SDS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ditujukan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untuk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mereka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bertanggung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jawab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untuk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melakukan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penghantaran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  <a:endParaRPr lang="en-MY" sz="2800" dirty="0"/>
          </a:p>
          <a:p>
            <a:pPr rtl="0" eaLnBrk="1" fontAlgn="base" hangingPunct="1"/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Jika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terdapat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langkah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kawalan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khusus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diperlukan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selama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penghantaran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ianya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diberikan</a:t>
            </a:r>
            <a:endParaRPr lang="en-MY" dirty="0"/>
          </a:p>
          <a:p>
            <a:pPr rtl="0" eaLnBrk="1" fontAlgn="base" hangingPunct="1"/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Maklumat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seperti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klasifikasi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penghantaran</a:t>
            </a:r>
            <a:endParaRPr lang="en-MY" dirty="0"/>
          </a:p>
          <a:p>
            <a:pPr lvl="1" rtl="0" eaLnBrk="1" fontAlgn="base" hangingPunct="1"/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PIN (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pengangkutan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Kanada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- Product Identification Number) </a:t>
            </a:r>
            <a:endParaRPr lang="en-MY" dirty="0"/>
          </a:p>
          <a:p>
            <a:pPr lvl="1" rtl="0" eaLnBrk="1" fontAlgn="base" hangingPunct="1"/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UN Number</a:t>
            </a:r>
          </a:p>
        </p:txBody>
      </p:sp>
      <p:pic>
        <p:nvPicPr>
          <p:cNvPr id="4" name="Content Placeholder 5" descr="Inner-Artwork_Option-2.jpg">
            <a:extLst>
              <a:ext uri="{FF2B5EF4-FFF2-40B4-BE49-F238E27FC236}">
                <a16:creationId xmlns:a16="http://schemas.microsoft.com/office/drawing/2014/main" id="{83E2B389-0AA3-4E9C-91F1-3D473AD5B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1CA6860-4375-4EAD-A775-DECE2D10F446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C3F9A60-C3CB-4BD9-9447-34D1404508D8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73736B0-2CB7-42F6-814A-6F5FCB02E842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Risalah</a:t>
              </a:r>
              <a:r>
                <a: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Data </a:t>
              </a: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Keselamatan</a:t>
              </a: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69884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7510"/>
            <a:ext cx="8229600" cy="1143000"/>
          </a:xfrm>
        </p:spPr>
        <p:txBody>
          <a:bodyPr>
            <a:normAutofit/>
          </a:bodyPr>
          <a:lstStyle/>
          <a:p>
            <a:r>
              <a:rPr lang="en-MY" sz="2800" dirty="0">
                <a:solidFill>
                  <a:srgbClr val="C00000"/>
                </a:solidFill>
              </a:rPr>
              <a:t>SECTION 15 REGULATORY INFORMATION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kenyataan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bahawa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SDS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telah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disediakan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bagi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memenuhi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keperluan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peraturan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atau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piawai</a:t>
            </a:r>
            <a:endParaRPr lang="en-MY" sz="2800" kern="1200" spc="0" baseline="0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Maklumat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dalam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bahagian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ini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ditujukan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terutama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pada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pakar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perundangan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rujukan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kesihatan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keselamatan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undang-undang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alam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sekitar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peraturan-peraturan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boleh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diberikan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bersama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dengan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maklumat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mengenai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peraturan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penggunaan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8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produk</a:t>
            </a:r>
            <a:r>
              <a:rPr lang="en-MY" sz="28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.</a:t>
            </a:r>
          </a:p>
          <a:p>
            <a:pPr lvl="1"/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apakah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produk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tersebut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dianggap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berbahaya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seperti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yang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ditakrifkan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</a:t>
            </a:r>
            <a:r>
              <a:rPr lang="en-MY" sz="2400" kern="1200" spc="0" baseline="0" dirty="0" err="1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oleh</a:t>
            </a:r>
            <a:r>
              <a:rPr lang="en-MY" sz="2400" kern="1200" spc="0" baseline="0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 DOSH</a:t>
            </a:r>
          </a:p>
        </p:txBody>
      </p:sp>
      <p:pic>
        <p:nvPicPr>
          <p:cNvPr id="4" name="Content Placeholder 5" descr="Inner-Artwork_Option-2.jpg">
            <a:extLst>
              <a:ext uri="{FF2B5EF4-FFF2-40B4-BE49-F238E27FC236}">
                <a16:creationId xmlns:a16="http://schemas.microsoft.com/office/drawing/2014/main" id="{CD58C63D-42F2-47D9-BC25-174AC914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2516797-D85D-43E8-A62D-9B0CDBAF95C3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4A12FA1-852E-4FAD-B0A6-FAEA9AFAF5CE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A627186-6A9A-42B7-8911-38F1AA4E44B2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Risalah</a:t>
              </a:r>
              <a:r>
                <a: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Data </a:t>
              </a: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Keselamatan</a:t>
              </a: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7487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nner-Artwork_Opt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F12F6D0-794C-4AF9-89D2-C474E38E2FBA}"/>
              </a:ext>
            </a:extLst>
          </p:cNvPr>
          <p:cNvGrpSpPr/>
          <p:nvPr/>
        </p:nvGrpSpPr>
        <p:grpSpPr>
          <a:xfrm>
            <a:off x="304800" y="537420"/>
            <a:ext cx="2819400" cy="681780"/>
            <a:chOff x="2165029" y="218630"/>
            <a:chExt cx="1981197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0AC720D-0D23-4698-B29E-4DA0CB050FEA}"/>
                </a:ext>
              </a:extLst>
            </p:cNvPr>
            <p:cNvSpPr/>
            <p:nvPr/>
          </p:nvSpPr>
          <p:spPr>
            <a:xfrm>
              <a:off x="2165029" y="218630"/>
              <a:ext cx="1981197" cy="8168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C7D1AAF-4DD1-4372-BBB0-881F0B8A8824}"/>
                </a:ext>
              </a:extLst>
            </p:cNvPr>
            <p:cNvSpPr txBox="1"/>
            <p:nvPr/>
          </p:nvSpPr>
          <p:spPr>
            <a:xfrm>
              <a:off x="2204905" y="258506"/>
              <a:ext cx="1901445" cy="737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2000" kern="1200" dirty="0"/>
                <a:t>Daftar </a:t>
              </a:r>
              <a:r>
                <a:rPr lang="en-SG" sz="2000" kern="1200" dirty="0" err="1"/>
                <a:t>Bahan</a:t>
              </a:r>
              <a:r>
                <a:rPr lang="en-SG" sz="2000" kern="1200" dirty="0"/>
                <a:t> Kimia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AE9A5F-DF6F-46D3-AEA7-E1762F4C17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t="23347" r="14167" b="4667"/>
          <a:stretch/>
        </p:blipFill>
        <p:spPr>
          <a:xfrm>
            <a:off x="304800" y="1393778"/>
            <a:ext cx="8305800" cy="5159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43F4C0-386C-4030-A4F7-303251EEFE57}"/>
              </a:ext>
            </a:extLst>
          </p:cNvPr>
          <p:cNvSpPr txBox="1"/>
          <p:nvPr/>
        </p:nvSpPr>
        <p:spPr>
          <a:xfrm rot="19943436">
            <a:off x="2924049" y="42672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err="1">
                <a:solidFill>
                  <a:srgbClr val="FF0000"/>
                </a:solidFill>
              </a:rPr>
              <a:t>UPM</a:t>
            </a:r>
            <a:endParaRPr lang="en-S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10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0737"/>
            <a:ext cx="8229600" cy="1143000"/>
          </a:xfrm>
        </p:spPr>
        <p:txBody>
          <a:bodyPr>
            <a:normAutofit/>
          </a:bodyPr>
          <a:lstStyle/>
          <a:p>
            <a:r>
              <a:rPr lang="en-MY" sz="2800" dirty="0">
                <a:solidFill>
                  <a:srgbClr val="C00000"/>
                </a:solidFill>
              </a:rPr>
              <a:t>SECTION 16 OTHER INFORMATION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400" dirty="0" err="1"/>
              <a:t>Maklumat</a:t>
            </a:r>
            <a:r>
              <a:rPr lang="en-MY" sz="2400" dirty="0"/>
              <a:t> </a:t>
            </a:r>
            <a:r>
              <a:rPr lang="en-MY" sz="2400" dirty="0" err="1"/>
              <a:t>tambahan</a:t>
            </a:r>
            <a:r>
              <a:rPr lang="en-MY" sz="2400" dirty="0"/>
              <a:t> yang </a:t>
            </a:r>
            <a:r>
              <a:rPr lang="en-MY" sz="2400" dirty="0" err="1"/>
              <a:t>dianggap</a:t>
            </a:r>
            <a:r>
              <a:rPr lang="en-MY" sz="2400" dirty="0"/>
              <a:t> </a:t>
            </a:r>
            <a:r>
              <a:rPr lang="en-MY" sz="2400" dirty="0" err="1"/>
              <a:t>penting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pengendalian</a:t>
            </a:r>
            <a:r>
              <a:rPr lang="en-MY" sz="2400" dirty="0"/>
              <a:t> </a:t>
            </a:r>
            <a:r>
              <a:rPr lang="en-MY" sz="2400" dirty="0" err="1"/>
              <a:t>selamat</a:t>
            </a:r>
            <a:r>
              <a:rPr lang="en-MY" sz="2400" dirty="0"/>
              <a:t> </a:t>
            </a:r>
            <a:r>
              <a:rPr lang="en-MY" sz="2400" dirty="0" err="1"/>
              <a:t>bahan</a:t>
            </a:r>
            <a:r>
              <a:rPr lang="en-MY" sz="2400" dirty="0"/>
              <a:t> </a:t>
            </a:r>
            <a:r>
              <a:rPr lang="en-MY" sz="2400" dirty="0" err="1"/>
              <a:t>berbahaya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sumber</a:t>
            </a:r>
            <a:r>
              <a:rPr lang="en-MY" sz="2400" dirty="0"/>
              <a:t> </a:t>
            </a:r>
            <a:r>
              <a:rPr lang="en-MY" sz="2400" dirty="0" err="1"/>
              <a:t>rujukan</a:t>
            </a:r>
            <a:r>
              <a:rPr lang="en-MY" sz="2400" dirty="0"/>
              <a:t> yang </a:t>
            </a:r>
            <a:r>
              <a:rPr lang="en-MY" sz="2400" dirty="0" err="1"/>
              <a:t>digunakan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penyediaan</a:t>
            </a:r>
            <a:r>
              <a:rPr lang="en-MY" sz="2400" dirty="0"/>
              <a:t> </a:t>
            </a:r>
            <a:r>
              <a:rPr lang="en-MY" sz="2400" dirty="0" err="1"/>
              <a:t>SDS</a:t>
            </a:r>
            <a:r>
              <a:rPr lang="en-MY" sz="2400" dirty="0"/>
              <a:t> juga </a:t>
            </a:r>
            <a:r>
              <a:rPr lang="en-MY" sz="2400" dirty="0" err="1"/>
              <a:t>kadang</a:t>
            </a:r>
            <a:r>
              <a:rPr lang="en-MY" sz="2400" dirty="0"/>
              <a:t> kala </a:t>
            </a:r>
            <a:r>
              <a:rPr lang="en-MY" sz="2400" dirty="0" err="1"/>
              <a:t>disediakan</a:t>
            </a:r>
            <a:r>
              <a:rPr lang="en-MY" sz="2400" dirty="0"/>
              <a:t> </a:t>
            </a:r>
            <a:r>
              <a:rPr lang="en-MY" sz="2400" dirty="0" err="1"/>
              <a:t>bagi</a:t>
            </a:r>
            <a:r>
              <a:rPr lang="en-MY" sz="2400" dirty="0"/>
              <a:t> </a:t>
            </a:r>
            <a:r>
              <a:rPr lang="en-MY" sz="2400" dirty="0" err="1"/>
              <a:t>memudahkan</a:t>
            </a:r>
            <a:r>
              <a:rPr lang="en-MY" sz="2400" dirty="0"/>
              <a:t> </a:t>
            </a:r>
            <a:r>
              <a:rPr lang="en-MY" sz="2400" dirty="0" err="1"/>
              <a:t>rujukan</a:t>
            </a:r>
            <a:r>
              <a:rPr lang="en-MY" sz="2400" dirty="0"/>
              <a:t> </a:t>
            </a:r>
            <a:r>
              <a:rPr lang="en-MY" sz="2400" dirty="0" err="1"/>
              <a:t>lanjut</a:t>
            </a:r>
            <a:r>
              <a:rPr lang="en-MY" sz="2400" dirty="0"/>
              <a:t> </a:t>
            </a:r>
            <a:r>
              <a:rPr lang="en-MY" sz="2400" dirty="0" err="1"/>
              <a:t>oleh</a:t>
            </a:r>
            <a:r>
              <a:rPr lang="en-MY" sz="2400" dirty="0"/>
              <a:t> </a:t>
            </a:r>
            <a:r>
              <a:rPr lang="en-MY" sz="2400" dirty="0" err="1"/>
              <a:t>pengguna</a:t>
            </a:r>
            <a:endParaRPr lang="en-MY" sz="2400" dirty="0"/>
          </a:p>
        </p:txBody>
      </p:sp>
      <p:pic>
        <p:nvPicPr>
          <p:cNvPr id="4" name="Content Placeholder 5" descr="Inner-Artwork_Option-2.jpg">
            <a:extLst>
              <a:ext uri="{FF2B5EF4-FFF2-40B4-BE49-F238E27FC236}">
                <a16:creationId xmlns:a16="http://schemas.microsoft.com/office/drawing/2014/main" id="{0F7A2159-3387-44D0-B877-4C94600E4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326E11A-4645-4AD5-8000-115FC07445C4}"/>
              </a:ext>
            </a:extLst>
          </p:cNvPr>
          <p:cNvGrpSpPr/>
          <p:nvPr/>
        </p:nvGrpSpPr>
        <p:grpSpPr>
          <a:xfrm>
            <a:off x="228600" y="512020"/>
            <a:ext cx="3124200" cy="630980"/>
            <a:chOff x="4495798" y="3247135"/>
            <a:chExt cx="1479838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827472B-104D-4676-9A06-C26053913B4C}"/>
                </a:ext>
              </a:extLst>
            </p:cNvPr>
            <p:cNvSpPr/>
            <p:nvPr/>
          </p:nvSpPr>
          <p:spPr>
            <a:xfrm>
              <a:off x="4495798" y="3247135"/>
              <a:ext cx="1479838" cy="81686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802E92A2-E2AD-4531-91B0-04A9C53FA9E6}"/>
                </a:ext>
              </a:extLst>
            </p:cNvPr>
            <p:cNvSpPr txBox="1"/>
            <p:nvPr/>
          </p:nvSpPr>
          <p:spPr>
            <a:xfrm>
              <a:off x="4535674" y="3287011"/>
              <a:ext cx="1400086" cy="7371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Risalah</a:t>
              </a:r>
              <a:r>
                <a: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Data </a:t>
              </a:r>
              <a:r>
                <a:rPr kumimoji="0" lang="en-SG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Keselamatan</a:t>
              </a: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179178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nner-Artwork_Opt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27083CE-7E80-423C-8DD0-5D5F0B5A6551}"/>
              </a:ext>
            </a:extLst>
          </p:cNvPr>
          <p:cNvGrpSpPr/>
          <p:nvPr/>
        </p:nvGrpSpPr>
        <p:grpSpPr>
          <a:xfrm>
            <a:off x="381000" y="512020"/>
            <a:ext cx="2648696" cy="512020"/>
            <a:chOff x="0" y="3632733"/>
            <a:chExt cx="2648696" cy="91386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84ED881-79E5-47A1-B40D-ADF310158FC7}"/>
                </a:ext>
              </a:extLst>
            </p:cNvPr>
            <p:cNvSpPr/>
            <p:nvPr/>
          </p:nvSpPr>
          <p:spPr>
            <a:xfrm>
              <a:off x="0" y="3632733"/>
              <a:ext cx="2648696" cy="913866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B61A94A-4D7B-417E-B7F8-91191BAEB523}"/>
                </a:ext>
              </a:extLst>
            </p:cNvPr>
            <p:cNvSpPr txBox="1"/>
            <p:nvPr/>
          </p:nvSpPr>
          <p:spPr>
            <a:xfrm>
              <a:off x="44611" y="3677344"/>
              <a:ext cx="2559474" cy="8246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2000" kern="1200" dirty="0" err="1"/>
                <a:t>Inventori</a:t>
              </a:r>
              <a:endParaRPr lang="en-SG" sz="2000" kern="120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05018B2-399B-4A11-A954-4038C5D67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26966" r="27500" b="13938"/>
          <a:stretch/>
        </p:blipFill>
        <p:spPr>
          <a:xfrm>
            <a:off x="3962400" y="537015"/>
            <a:ext cx="4800600" cy="2891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B9DE27-FAD0-4025-8F42-6135C424A6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33" t="16878" r="32646" b="4666"/>
          <a:stretch/>
        </p:blipFill>
        <p:spPr>
          <a:xfrm>
            <a:off x="241883" y="1415730"/>
            <a:ext cx="3339517" cy="4483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4B4828-BD2F-41F0-A64B-C91190086C2D}"/>
              </a:ext>
            </a:extLst>
          </p:cNvPr>
          <p:cNvSpPr/>
          <p:nvPr/>
        </p:nvSpPr>
        <p:spPr>
          <a:xfrm>
            <a:off x="5334000" y="762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F2360-9AFA-4645-9C7C-885C8738AC84}"/>
              </a:ext>
            </a:extLst>
          </p:cNvPr>
          <p:cNvSpPr txBox="1"/>
          <p:nvPr/>
        </p:nvSpPr>
        <p:spPr>
          <a:xfrm>
            <a:off x="1108165" y="6358680"/>
            <a:ext cx="1194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err="1">
                <a:solidFill>
                  <a:srgbClr val="B10F9A"/>
                </a:solidFill>
              </a:rPr>
              <a:t>SEDIA</a:t>
            </a:r>
            <a:r>
              <a:rPr lang="en-SG" dirty="0">
                <a:solidFill>
                  <a:srgbClr val="B10F9A"/>
                </a:solidFill>
              </a:rPr>
              <a:t> ADA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9E513-5309-45C7-A2B5-EECD58D7711B}"/>
              </a:ext>
            </a:extLst>
          </p:cNvPr>
          <p:cNvSpPr txBox="1"/>
          <p:nvPr/>
        </p:nvSpPr>
        <p:spPr>
          <a:xfrm>
            <a:off x="4572000" y="6317370"/>
            <a:ext cx="39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 err="1">
                <a:solidFill>
                  <a:srgbClr val="0070C0"/>
                </a:solidFill>
              </a:rPr>
              <a:t>KEPERLUAN</a:t>
            </a:r>
            <a:r>
              <a:rPr lang="en-SG" b="1" dirty="0">
                <a:solidFill>
                  <a:srgbClr val="0070C0"/>
                </a:solidFill>
              </a:rPr>
              <a:t> &amp; AKAN </a:t>
            </a:r>
            <a:r>
              <a:rPr lang="en-SG" b="1" dirty="0" err="1">
                <a:solidFill>
                  <a:srgbClr val="0070C0"/>
                </a:solidFill>
              </a:rPr>
              <a:t>DIKUATKUASAKAN</a:t>
            </a:r>
            <a:endParaRPr lang="en-SG" b="1" dirty="0">
              <a:solidFill>
                <a:srgbClr val="0070C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AE479F-3181-4E9E-8985-AE464CABF3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7" t="11418" r="16667" b="10127"/>
          <a:stretch/>
        </p:blipFill>
        <p:spPr>
          <a:xfrm>
            <a:off x="3962400" y="3614312"/>
            <a:ext cx="4800599" cy="245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13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Cover-Back-Artwork_Opt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11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nner-Artwork_Opt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F12F6D0-794C-4AF9-89D2-C474E38E2FBA}"/>
              </a:ext>
            </a:extLst>
          </p:cNvPr>
          <p:cNvGrpSpPr/>
          <p:nvPr/>
        </p:nvGrpSpPr>
        <p:grpSpPr>
          <a:xfrm>
            <a:off x="304800" y="537420"/>
            <a:ext cx="2819400" cy="681780"/>
            <a:chOff x="2165029" y="218630"/>
            <a:chExt cx="1981197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0AC720D-0D23-4698-B29E-4DA0CB050FEA}"/>
                </a:ext>
              </a:extLst>
            </p:cNvPr>
            <p:cNvSpPr/>
            <p:nvPr/>
          </p:nvSpPr>
          <p:spPr>
            <a:xfrm>
              <a:off x="2165029" y="218630"/>
              <a:ext cx="1981197" cy="8168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C7D1AAF-4DD1-4372-BBB0-881F0B8A8824}"/>
                </a:ext>
              </a:extLst>
            </p:cNvPr>
            <p:cNvSpPr txBox="1"/>
            <p:nvPr/>
          </p:nvSpPr>
          <p:spPr>
            <a:xfrm>
              <a:off x="2204905" y="258506"/>
              <a:ext cx="1901445" cy="737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2000" kern="1200" dirty="0"/>
                <a:t>Daftar </a:t>
              </a:r>
              <a:r>
                <a:rPr lang="en-SG" sz="2000" kern="1200" dirty="0" err="1"/>
                <a:t>Bahan</a:t>
              </a:r>
              <a:r>
                <a:rPr lang="en-SG" sz="2000" kern="1200" dirty="0"/>
                <a:t> Kimia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773E889-B9CD-41FC-991B-58CD9F794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4" t="15333" r="19167" b="10000"/>
          <a:stretch/>
        </p:blipFill>
        <p:spPr>
          <a:xfrm>
            <a:off x="152400" y="1371600"/>
            <a:ext cx="8991599" cy="533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8B87A1-15F3-49F9-8F83-822C09782504}"/>
              </a:ext>
            </a:extLst>
          </p:cNvPr>
          <p:cNvSpPr txBox="1"/>
          <p:nvPr/>
        </p:nvSpPr>
        <p:spPr>
          <a:xfrm rot="19943436">
            <a:off x="2883173" y="426720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>
                <a:solidFill>
                  <a:srgbClr val="FF0000"/>
                </a:solidFill>
              </a:rPr>
              <a:t>DOSH</a:t>
            </a:r>
          </a:p>
        </p:txBody>
      </p:sp>
    </p:spTree>
    <p:extLst>
      <p:ext uri="{BB962C8B-B14F-4D97-AF65-F5344CB8AC3E}">
        <p14:creationId xmlns:p14="http://schemas.microsoft.com/office/powerpoint/2010/main" val="150405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nner-Artwork_Opt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F12F6D0-794C-4AF9-89D2-C474E38E2FBA}"/>
              </a:ext>
            </a:extLst>
          </p:cNvPr>
          <p:cNvGrpSpPr/>
          <p:nvPr/>
        </p:nvGrpSpPr>
        <p:grpSpPr>
          <a:xfrm>
            <a:off x="304800" y="537420"/>
            <a:ext cx="2819400" cy="681780"/>
            <a:chOff x="2165029" y="218630"/>
            <a:chExt cx="1981197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0AC720D-0D23-4698-B29E-4DA0CB050FEA}"/>
                </a:ext>
              </a:extLst>
            </p:cNvPr>
            <p:cNvSpPr/>
            <p:nvPr/>
          </p:nvSpPr>
          <p:spPr>
            <a:xfrm>
              <a:off x="2165029" y="218630"/>
              <a:ext cx="1981197" cy="8168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C7D1AAF-4DD1-4372-BBB0-881F0B8A8824}"/>
                </a:ext>
              </a:extLst>
            </p:cNvPr>
            <p:cNvSpPr txBox="1"/>
            <p:nvPr/>
          </p:nvSpPr>
          <p:spPr>
            <a:xfrm>
              <a:off x="2204905" y="258506"/>
              <a:ext cx="1901445" cy="737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2000" kern="1200" dirty="0"/>
                <a:t>Daftar </a:t>
              </a:r>
              <a:r>
                <a:rPr lang="en-SG" sz="2000" kern="1200" dirty="0" err="1"/>
                <a:t>Bahan</a:t>
              </a:r>
              <a:r>
                <a:rPr lang="en-SG" sz="2000" kern="1200" dirty="0"/>
                <a:t> Kimia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1DDACC7-2F36-4EAD-8340-9190BDF56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4" t="19333" r="20001" b="8667"/>
          <a:stretch/>
        </p:blipFill>
        <p:spPr>
          <a:xfrm>
            <a:off x="0" y="1252482"/>
            <a:ext cx="9067800" cy="5453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D6E64A-CEAD-47EB-9F1B-9884EF1D14B6}"/>
              </a:ext>
            </a:extLst>
          </p:cNvPr>
          <p:cNvSpPr txBox="1"/>
          <p:nvPr/>
        </p:nvSpPr>
        <p:spPr>
          <a:xfrm rot="19943436">
            <a:off x="2743200" y="4267200"/>
            <a:ext cx="10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err="1">
                <a:solidFill>
                  <a:srgbClr val="FF0000"/>
                </a:solidFill>
              </a:rPr>
              <a:t>CONTOH</a:t>
            </a:r>
            <a:endParaRPr lang="en-S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3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nner-Artwork_Opt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F12F6D0-794C-4AF9-89D2-C474E38E2FBA}"/>
              </a:ext>
            </a:extLst>
          </p:cNvPr>
          <p:cNvGrpSpPr/>
          <p:nvPr/>
        </p:nvGrpSpPr>
        <p:grpSpPr>
          <a:xfrm>
            <a:off x="304800" y="537420"/>
            <a:ext cx="2819400" cy="681780"/>
            <a:chOff x="2165029" y="218630"/>
            <a:chExt cx="1981197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0AC720D-0D23-4698-B29E-4DA0CB050FEA}"/>
                </a:ext>
              </a:extLst>
            </p:cNvPr>
            <p:cNvSpPr/>
            <p:nvPr/>
          </p:nvSpPr>
          <p:spPr>
            <a:xfrm>
              <a:off x="2165029" y="218630"/>
              <a:ext cx="1981197" cy="8168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C7D1AAF-4DD1-4372-BBB0-881F0B8A8824}"/>
                </a:ext>
              </a:extLst>
            </p:cNvPr>
            <p:cNvSpPr txBox="1"/>
            <p:nvPr/>
          </p:nvSpPr>
          <p:spPr>
            <a:xfrm>
              <a:off x="2204905" y="258506"/>
              <a:ext cx="1901445" cy="737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2000" kern="1200" dirty="0"/>
                <a:t>Daftar </a:t>
              </a:r>
              <a:r>
                <a:rPr lang="en-SG" sz="2000" kern="1200" dirty="0" err="1"/>
                <a:t>Bahan</a:t>
              </a:r>
              <a:r>
                <a:rPr lang="en-SG" sz="2000" kern="1200" dirty="0"/>
                <a:t> Kimia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87243AC-04AF-4549-A42C-E0922DEFD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1" t="14001" r="22499" b="7333"/>
          <a:stretch/>
        </p:blipFill>
        <p:spPr>
          <a:xfrm>
            <a:off x="76200" y="1252482"/>
            <a:ext cx="9067800" cy="56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nner-Artwork_Opt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F12F6D0-794C-4AF9-89D2-C474E38E2FBA}"/>
              </a:ext>
            </a:extLst>
          </p:cNvPr>
          <p:cNvGrpSpPr/>
          <p:nvPr/>
        </p:nvGrpSpPr>
        <p:grpSpPr>
          <a:xfrm>
            <a:off x="304800" y="537420"/>
            <a:ext cx="2819400" cy="681780"/>
            <a:chOff x="2165029" y="218630"/>
            <a:chExt cx="1981197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0AC720D-0D23-4698-B29E-4DA0CB050FEA}"/>
                </a:ext>
              </a:extLst>
            </p:cNvPr>
            <p:cNvSpPr/>
            <p:nvPr/>
          </p:nvSpPr>
          <p:spPr>
            <a:xfrm>
              <a:off x="2165029" y="218630"/>
              <a:ext cx="1981197" cy="8168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C7D1AAF-4DD1-4372-BBB0-881F0B8A8824}"/>
                </a:ext>
              </a:extLst>
            </p:cNvPr>
            <p:cNvSpPr txBox="1"/>
            <p:nvPr/>
          </p:nvSpPr>
          <p:spPr>
            <a:xfrm>
              <a:off x="2204905" y="258506"/>
              <a:ext cx="1901445" cy="737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2000" kern="1200" dirty="0"/>
                <a:t>Daftar </a:t>
              </a:r>
              <a:r>
                <a:rPr lang="en-SG" sz="2000" kern="1200" dirty="0" err="1"/>
                <a:t>Bahan</a:t>
              </a:r>
              <a:r>
                <a:rPr lang="en-SG" sz="2000" kern="1200" dirty="0"/>
                <a:t> Kimia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3E663B6-C75C-40A9-AA29-D14C81D86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6" t="18000" r="10834" b="10000"/>
          <a:stretch/>
        </p:blipFill>
        <p:spPr>
          <a:xfrm>
            <a:off x="0" y="1252482"/>
            <a:ext cx="9144000" cy="56055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A8797E-AEC4-47A4-92C9-22A117E6BE1D}"/>
              </a:ext>
            </a:extLst>
          </p:cNvPr>
          <p:cNvSpPr/>
          <p:nvPr/>
        </p:nvSpPr>
        <p:spPr>
          <a:xfrm>
            <a:off x="4038600" y="6477000"/>
            <a:ext cx="411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926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nner-Artwork_Opt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F12F6D0-794C-4AF9-89D2-C474E38E2FBA}"/>
              </a:ext>
            </a:extLst>
          </p:cNvPr>
          <p:cNvGrpSpPr/>
          <p:nvPr/>
        </p:nvGrpSpPr>
        <p:grpSpPr>
          <a:xfrm>
            <a:off x="304800" y="537420"/>
            <a:ext cx="2819400" cy="681780"/>
            <a:chOff x="2165029" y="218630"/>
            <a:chExt cx="1981197" cy="8168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0AC720D-0D23-4698-B29E-4DA0CB050FEA}"/>
                </a:ext>
              </a:extLst>
            </p:cNvPr>
            <p:cNvSpPr/>
            <p:nvPr/>
          </p:nvSpPr>
          <p:spPr>
            <a:xfrm>
              <a:off x="2165029" y="218630"/>
              <a:ext cx="1981197" cy="8168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C7D1AAF-4DD1-4372-BBB0-881F0B8A8824}"/>
                </a:ext>
              </a:extLst>
            </p:cNvPr>
            <p:cNvSpPr txBox="1"/>
            <p:nvPr/>
          </p:nvSpPr>
          <p:spPr>
            <a:xfrm>
              <a:off x="2204905" y="258506"/>
              <a:ext cx="1901445" cy="737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2000" kern="1200" dirty="0"/>
                <a:t>Daftar </a:t>
              </a:r>
              <a:r>
                <a:rPr lang="en-SG" sz="2000" kern="1200" dirty="0" err="1"/>
                <a:t>Bahan</a:t>
              </a:r>
              <a:r>
                <a:rPr lang="en-SG" sz="2000" kern="1200" dirty="0"/>
                <a:t> Kimia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25D29E2-441E-49C0-835B-39218CA6A7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6" t="22000" r="10834" b="4666"/>
          <a:stretch/>
        </p:blipFill>
        <p:spPr>
          <a:xfrm>
            <a:off x="0" y="1253067"/>
            <a:ext cx="9144000" cy="560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5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nner-Artwork_Opt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2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19452B9-F8E2-4D69-BD23-62C02ABB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810000"/>
            <a:ext cx="3581400" cy="224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05D83221-8EE1-4A25-9C6A-519F64169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20019"/>
            <a:ext cx="64008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859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13635</TotalTime>
  <Words>1148</Words>
  <Application>Microsoft Office PowerPoint</Application>
  <PresentationFormat>On-screen Show (4:3)</PresentationFormat>
  <Paragraphs>167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ArialMT</vt:lpstr>
      <vt:lpstr>Book Antiqua</vt:lpstr>
      <vt:lpstr>Calibri</vt:lpstr>
      <vt:lpstr>Century Schoolbook</vt:lpstr>
      <vt:lpstr>Trajan Pro</vt:lpstr>
      <vt:lpstr>Wingdings</vt:lpstr>
      <vt:lpstr>Wingdings 2</vt:lpstr>
      <vt:lpstr>Office Theme</vt:lpstr>
      <vt:lpstr>1_Office Theme</vt:lpstr>
      <vt:lpstr>PowerPoint Presentation</vt:lpstr>
      <vt:lpstr>Rekod PENGURUSAN BAHAN KIMIA 2018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Maklumat Penting</vt:lpstr>
      <vt:lpstr>SECTION 1 CHEMICAL PRODUCT AND COMPANY IDENTIFICATION</vt:lpstr>
      <vt:lpstr>SECTION 2 COMPOSITION/INFORMATION ON INGREDIENTS</vt:lpstr>
      <vt:lpstr>SECTION 3 HAZARDS IDENTIFICATION</vt:lpstr>
      <vt:lpstr>SECTION 4 FIRST AID MEASURES</vt:lpstr>
      <vt:lpstr>SECTION 5 FIRE FIGHTING MEASURES</vt:lpstr>
      <vt:lpstr>SECTION 6 MEASURES ACCIDENTAL RELEASE</vt:lpstr>
      <vt:lpstr>SECTION 7 HANDLING AND STORAGE</vt:lpstr>
      <vt:lpstr>SECTION 8 EXPOSURE CONTROLS/PERSONAL PROTECTION</vt:lpstr>
      <vt:lpstr>Pertinent Information</vt:lpstr>
      <vt:lpstr>SECTION 9 PHYSICAL AND CHEMICAL PROPERTIES</vt:lpstr>
      <vt:lpstr>SECTION 10 STABILITY AND REACTIVITY</vt:lpstr>
      <vt:lpstr>SECTION 11 TOXICOLOGICAL INFORMATION</vt:lpstr>
      <vt:lpstr>SECTION 12 ECOLOGICAL INFORMATION</vt:lpstr>
      <vt:lpstr>SECTION 13 DISPOSAL CONSIDERATIONS</vt:lpstr>
      <vt:lpstr>SECTION 14 TRANSPORT INFORMATION</vt:lpstr>
      <vt:lpstr>SECTION 15 REGULATORY INFORMATION</vt:lpstr>
      <vt:lpstr>SECTION 16 OTHER INFORMATION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 RAIS</dc:creator>
  <cp:lastModifiedBy>NOR AFIDA BINTI MISKAM</cp:lastModifiedBy>
  <cp:revision>313</cp:revision>
  <cp:lastPrinted>2018-11-12T02:01:41Z</cp:lastPrinted>
  <dcterms:created xsi:type="dcterms:W3CDTF">2014-08-22T08:34:52Z</dcterms:created>
  <dcterms:modified xsi:type="dcterms:W3CDTF">2018-11-12T02:44:28Z</dcterms:modified>
</cp:coreProperties>
</file>